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Lst>
  <p:sldSz cx="9601200" cy="12801600" type="A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83C3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84" autoAdjust="0"/>
    <p:restoredTop sz="94660" autoAdjust="0"/>
  </p:normalViewPr>
  <p:slideViewPr>
    <p:cSldViewPr snapToGrid="0" showGuides="1">
      <p:cViewPr>
        <p:scale>
          <a:sx n="66" d="100"/>
          <a:sy n="66" d="100"/>
        </p:scale>
        <p:origin x="-816" y="-78"/>
      </p:cViewPr>
      <p:guideLst>
        <p:guide orient="horz" pos="4032"/>
        <p:guide pos="3024"/>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7095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60083" y="681570"/>
            <a:ext cx="8281035" cy="247438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60083" y="3407833"/>
            <a:ext cx="8281035" cy="8122498"/>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fr-FR"/>
          </a:p>
        </p:txBody>
      </p:sp>
      <p:sp>
        <p:nvSpPr>
          <p:cNvPr id="6" name="Slide Number Placeholder 5"/>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389416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a:prstGeom prst="rect">
            <a:avLst/>
          </a:prstGeo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60083" y="681567"/>
            <a:ext cx="6090761" cy="10848764"/>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fr-FR"/>
          </a:p>
        </p:txBody>
      </p:sp>
      <p:sp>
        <p:nvSpPr>
          <p:cNvPr id="6" name="Slide Number Placeholder 5"/>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257387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60083" y="681570"/>
            <a:ext cx="8281035" cy="2474384"/>
          </a:xfrm>
          <a:prstGeom prst="rect">
            <a:avLst/>
          </a:prstGeom>
        </p:spPr>
        <p:txBody>
          <a:bodyPr/>
          <a:lstStyle/>
          <a:p>
            <a:r>
              <a:rPr lang="fr-FR" smtClean="0"/>
              <a:t>Modifiez le style du titre</a:t>
            </a:r>
            <a:endParaRPr lang="en-US" dirty="0"/>
          </a:p>
        </p:txBody>
      </p:sp>
      <p:sp>
        <p:nvSpPr>
          <p:cNvPr id="3" name="Content Placeholder 2"/>
          <p:cNvSpPr>
            <a:spLocks noGrp="1"/>
          </p:cNvSpPr>
          <p:nvPr>
            <p:ph idx="1"/>
          </p:nvPr>
        </p:nvSpPr>
        <p:spPr>
          <a:xfrm>
            <a:off x="660083" y="3407833"/>
            <a:ext cx="8281035" cy="812249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fr-FR"/>
          </a:p>
        </p:txBody>
      </p:sp>
      <p:sp>
        <p:nvSpPr>
          <p:cNvPr id="6" name="Slide Number Placeholder 5"/>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316230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a:prstGeom prst="rect">
            <a:avLst/>
          </a:prstGeom>
        </p:spPr>
        <p:txBody>
          <a:bodyPr anchor="b"/>
          <a:lstStyle>
            <a:lvl1pPr>
              <a:defRPr sz="6300"/>
            </a:lvl1pPr>
          </a:lstStyle>
          <a:p>
            <a:r>
              <a:rPr lang="fr-FR" smtClean="0"/>
              <a:t>Modifiez le style du titre</a:t>
            </a:r>
            <a:endParaRPr lang="en-US" dirty="0"/>
          </a:p>
        </p:txBody>
      </p:sp>
      <p:sp>
        <p:nvSpPr>
          <p:cNvPr id="3" name="Text Placeholder 2"/>
          <p:cNvSpPr>
            <a:spLocks noGrp="1"/>
          </p:cNvSpPr>
          <p:nvPr>
            <p:ph type="body" idx="1"/>
          </p:nvPr>
        </p:nvSpPr>
        <p:spPr>
          <a:xfrm>
            <a:off x="655082" y="8567000"/>
            <a:ext cx="8281035" cy="2800349"/>
          </a:xfrm>
          <a:prstGeom prst="rect">
            <a:avLst/>
          </a:prstGeo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5" name="Footer Placeholder 4"/>
          <p:cNvSpPr>
            <a:spLocks noGrp="1"/>
          </p:cNvSpPr>
          <p:nvPr>
            <p:ph type="ftr" sz="quarter" idx="11"/>
          </p:nvPr>
        </p:nvSpPr>
        <p:spPr>
          <a:xfrm>
            <a:off x="3180398" y="11865189"/>
            <a:ext cx="3240405" cy="681567"/>
          </a:xfrm>
          <a:prstGeom prst="rect">
            <a:avLst/>
          </a:prstGeom>
        </p:spPr>
        <p:txBody>
          <a:bodyPr/>
          <a:lstStyle/>
          <a:p>
            <a:endParaRPr lang="fr-FR"/>
          </a:p>
        </p:txBody>
      </p:sp>
      <p:sp>
        <p:nvSpPr>
          <p:cNvPr id="6" name="Slide Number Placeholder 5"/>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357458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60083" y="681570"/>
            <a:ext cx="8281035" cy="2474384"/>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660083" y="3407833"/>
            <a:ext cx="4080510" cy="812249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860608" y="3407833"/>
            <a:ext cx="4080510" cy="812249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6" name="Footer Placeholder 5"/>
          <p:cNvSpPr>
            <a:spLocks noGrp="1"/>
          </p:cNvSpPr>
          <p:nvPr>
            <p:ph type="ftr" sz="quarter" idx="11"/>
          </p:nvPr>
        </p:nvSpPr>
        <p:spPr>
          <a:xfrm>
            <a:off x="3180398" y="11865189"/>
            <a:ext cx="3240405" cy="681567"/>
          </a:xfrm>
          <a:prstGeom prst="rect">
            <a:avLst/>
          </a:prstGeom>
        </p:spPr>
        <p:txBody>
          <a:bodyPr/>
          <a:lstStyle/>
          <a:p>
            <a:endParaRPr lang="fr-FR"/>
          </a:p>
        </p:txBody>
      </p:sp>
      <p:sp>
        <p:nvSpPr>
          <p:cNvPr id="7" name="Slide Number Placeholder 6"/>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304702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a:prstGeom prst="rect">
            <a:avLst/>
          </a:prstGeom>
        </p:spPr>
        <p:txBody>
          <a:bodyPr/>
          <a:lstStyle/>
          <a:p>
            <a:r>
              <a:rPr lang="fr-FR" smtClean="0"/>
              <a:t>Modifiez le style du titre</a:t>
            </a:r>
            <a:endParaRPr lang="en-US" dirty="0"/>
          </a:p>
        </p:txBody>
      </p:sp>
      <p:sp>
        <p:nvSpPr>
          <p:cNvPr id="3" name="Text Placeholder 2"/>
          <p:cNvSpPr>
            <a:spLocks noGrp="1"/>
          </p:cNvSpPr>
          <p:nvPr>
            <p:ph type="body" idx="1"/>
          </p:nvPr>
        </p:nvSpPr>
        <p:spPr>
          <a:xfrm>
            <a:off x="661334" y="3138171"/>
            <a:ext cx="4061757" cy="1537969"/>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4" name="Content Placeholder 3"/>
          <p:cNvSpPr>
            <a:spLocks noGrp="1"/>
          </p:cNvSpPr>
          <p:nvPr>
            <p:ph sz="half" idx="2"/>
          </p:nvPr>
        </p:nvSpPr>
        <p:spPr>
          <a:xfrm>
            <a:off x="661334" y="4676140"/>
            <a:ext cx="4061757" cy="687789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60608" y="3138171"/>
            <a:ext cx="4081761" cy="1537969"/>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6" name="Content Placeholder 5"/>
          <p:cNvSpPr>
            <a:spLocks noGrp="1"/>
          </p:cNvSpPr>
          <p:nvPr>
            <p:ph sz="quarter" idx="4"/>
          </p:nvPr>
        </p:nvSpPr>
        <p:spPr>
          <a:xfrm>
            <a:off x="4860608" y="4676140"/>
            <a:ext cx="4081761" cy="687789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8" name="Footer Placeholder 7"/>
          <p:cNvSpPr>
            <a:spLocks noGrp="1"/>
          </p:cNvSpPr>
          <p:nvPr>
            <p:ph type="ftr" sz="quarter" idx="11"/>
          </p:nvPr>
        </p:nvSpPr>
        <p:spPr>
          <a:xfrm>
            <a:off x="3180398" y="11865189"/>
            <a:ext cx="3240405" cy="681567"/>
          </a:xfrm>
          <a:prstGeom prst="rect">
            <a:avLst/>
          </a:prstGeom>
        </p:spPr>
        <p:txBody>
          <a:bodyPr/>
          <a:lstStyle/>
          <a:p>
            <a:endParaRPr lang="fr-FR"/>
          </a:p>
        </p:txBody>
      </p:sp>
      <p:sp>
        <p:nvSpPr>
          <p:cNvPr id="9" name="Slide Number Placeholder 8"/>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128933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60083" y="681570"/>
            <a:ext cx="8281035" cy="2474384"/>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4" name="Footer Placeholder 3"/>
          <p:cNvSpPr>
            <a:spLocks noGrp="1"/>
          </p:cNvSpPr>
          <p:nvPr>
            <p:ph type="ftr" sz="quarter" idx="11"/>
          </p:nvPr>
        </p:nvSpPr>
        <p:spPr>
          <a:xfrm>
            <a:off x="3180398" y="11865189"/>
            <a:ext cx="3240405" cy="681567"/>
          </a:xfrm>
          <a:prstGeom prst="rect">
            <a:avLst/>
          </a:prstGeom>
        </p:spPr>
        <p:txBody>
          <a:bodyPr/>
          <a:lstStyle/>
          <a:p>
            <a:endParaRPr lang="fr-FR"/>
          </a:p>
        </p:txBody>
      </p:sp>
      <p:sp>
        <p:nvSpPr>
          <p:cNvPr id="5" name="Slide Number Placeholder 4"/>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185819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3" name="Footer Placeholder 2"/>
          <p:cNvSpPr>
            <a:spLocks noGrp="1"/>
          </p:cNvSpPr>
          <p:nvPr>
            <p:ph type="ftr" sz="quarter" idx="11"/>
          </p:nvPr>
        </p:nvSpPr>
        <p:spPr>
          <a:xfrm>
            <a:off x="3180398" y="11865189"/>
            <a:ext cx="3240405" cy="681567"/>
          </a:xfrm>
          <a:prstGeom prst="rect">
            <a:avLst/>
          </a:prstGeom>
        </p:spPr>
        <p:txBody>
          <a:bodyPr/>
          <a:lstStyle/>
          <a:p>
            <a:endParaRPr lang="fr-FR"/>
          </a:p>
        </p:txBody>
      </p:sp>
      <p:sp>
        <p:nvSpPr>
          <p:cNvPr id="4" name="Slide Number Placeholder 3"/>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41869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a:prstGeom prst="rect">
            <a:avLst/>
          </a:prstGeom>
        </p:spPr>
        <p:txBody>
          <a:bodyPr anchor="b"/>
          <a:lstStyle>
            <a:lvl1pPr>
              <a:defRPr sz="3360"/>
            </a:lvl1pPr>
          </a:lstStyle>
          <a:p>
            <a:r>
              <a:rPr lang="fr-FR" smtClean="0"/>
              <a:t>Modifiez le style du titre</a:t>
            </a:r>
            <a:endParaRPr lang="en-US" dirty="0"/>
          </a:p>
        </p:txBody>
      </p:sp>
      <p:sp>
        <p:nvSpPr>
          <p:cNvPr id="3" name="Content Placeholder 2"/>
          <p:cNvSpPr>
            <a:spLocks noGrp="1"/>
          </p:cNvSpPr>
          <p:nvPr>
            <p:ph idx="1"/>
          </p:nvPr>
        </p:nvSpPr>
        <p:spPr>
          <a:xfrm>
            <a:off x="4081760" y="1843196"/>
            <a:ext cx="4860608" cy="9097433"/>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61333" y="3840480"/>
            <a:ext cx="3096637" cy="7114964"/>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smtClean="0"/>
              <a:t>Modifiez les styles du texte du masque</a:t>
            </a:r>
          </a:p>
        </p:txBody>
      </p:sp>
      <p:sp>
        <p:nvSpPr>
          <p:cNvPr id="5" name="Date Placeholder 4"/>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6" name="Footer Placeholder 5"/>
          <p:cNvSpPr>
            <a:spLocks noGrp="1"/>
          </p:cNvSpPr>
          <p:nvPr>
            <p:ph type="ftr" sz="quarter" idx="11"/>
          </p:nvPr>
        </p:nvSpPr>
        <p:spPr>
          <a:xfrm>
            <a:off x="3180398" y="11865189"/>
            <a:ext cx="3240405" cy="681567"/>
          </a:xfrm>
          <a:prstGeom prst="rect">
            <a:avLst/>
          </a:prstGeom>
        </p:spPr>
        <p:txBody>
          <a:bodyPr/>
          <a:lstStyle/>
          <a:p>
            <a:endParaRPr lang="fr-FR"/>
          </a:p>
        </p:txBody>
      </p:sp>
      <p:sp>
        <p:nvSpPr>
          <p:cNvPr id="7" name="Slide Number Placeholder 6"/>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71252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a:prstGeom prst="rect">
            <a:avLst/>
          </a:prstGeom>
        </p:spPr>
        <p:txBody>
          <a:bodyPr anchor="b"/>
          <a:lstStyle>
            <a:lvl1pPr>
              <a:defRPr sz="336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081760" y="1843196"/>
            <a:ext cx="4860608" cy="9097433"/>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61333" y="3840480"/>
            <a:ext cx="3096637" cy="7114964"/>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smtClean="0"/>
              <a:t>Modifiez les styles du texte du masque</a:t>
            </a:r>
          </a:p>
        </p:txBody>
      </p:sp>
      <p:sp>
        <p:nvSpPr>
          <p:cNvPr id="5" name="Date Placeholder 4"/>
          <p:cNvSpPr>
            <a:spLocks noGrp="1"/>
          </p:cNvSpPr>
          <p:nvPr>
            <p:ph type="dt" sz="half" idx="10"/>
          </p:nvPr>
        </p:nvSpPr>
        <p:spPr>
          <a:xfrm>
            <a:off x="660083" y="11865189"/>
            <a:ext cx="2160270" cy="681567"/>
          </a:xfrm>
          <a:prstGeom prst="rect">
            <a:avLst/>
          </a:prstGeom>
        </p:spPr>
        <p:txBody>
          <a:bodyPr/>
          <a:lstStyle/>
          <a:p>
            <a:fld id="{3198D2A8-ACB7-49F9-A9AA-E4959F2AB367}" type="datetimeFigureOut">
              <a:rPr lang="fr-FR" smtClean="0"/>
              <a:pPr/>
              <a:t>19/12/2017</a:t>
            </a:fld>
            <a:endParaRPr lang="fr-FR"/>
          </a:p>
        </p:txBody>
      </p:sp>
      <p:sp>
        <p:nvSpPr>
          <p:cNvPr id="6" name="Footer Placeholder 5"/>
          <p:cNvSpPr>
            <a:spLocks noGrp="1"/>
          </p:cNvSpPr>
          <p:nvPr>
            <p:ph type="ftr" sz="quarter" idx="11"/>
          </p:nvPr>
        </p:nvSpPr>
        <p:spPr>
          <a:xfrm>
            <a:off x="3180398" y="11865189"/>
            <a:ext cx="3240405" cy="681567"/>
          </a:xfrm>
          <a:prstGeom prst="rect">
            <a:avLst/>
          </a:prstGeom>
        </p:spPr>
        <p:txBody>
          <a:bodyPr/>
          <a:lstStyle/>
          <a:p>
            <a:endParaRPr lang="fr-FR"/>
          </a:p>
        </p:txBody>
      </p:sp>
      <p:sp>
        <p:nvSpPr>
          <p:cNvPr id="7" name="Slide Number Placeholder 6"/>
          <p:cNvSpPr>
            <a:spLocks noGrp="1"/>
          </p:cNvSpPr>
          <p:nvPr>
            <p:ph type="sldNum" sz="quarter" idx="12"/>
          </p:nvPr>
        </p:nvSpPr>
        <p:spPr>
          <a:xfrm>
            <a:off x="6780848" y="11865189"/>
            <a:ext cx="2160270" cy="681567"/>
          </a:xfrm>
          <a:prstGeom prst="rect">
            <a:avLst/>
          </a:prstGeom>
        </p:spPr>
        <p:txBody>
          <a:bodyPr/>
          <a:lstStyle/>
          <a:p>
            <a:fld id="{FB458DF1-F33F-48C5-B57C-F8E7017C7C3C}" type="slidenum">
              <a:rPr lang="fr-FR" smtClean="0"/>
              <a:pPr/>
              <a:t>‹Nº›</a:t>
            </a:fld>
            <a:endParaRPr lang="fr-FR"/>
          </a:p>
        </p:txBody>
      </p:sp>
    </p:spTree>
    <p:extLst>
      <p:ext uri="{BB962C8B-B14F-4D97-AF65-F5344CB8AC3E}">
        <p14:creationId xmlns="" xmlns:p14="http://schemas.microsoft.com/office/powerpoint/2010/main" val="241463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67809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jpeg"/><Relationship Id="rId16" Type="http://schemas.openxmlformats.org/officeDocument/2006/relationships/hyperlink" Target="https://twitter.com/wetnetmed" TargetMode="Externa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hyperlink" Target="http://www.steproject.eu/newsletters.html" TargetMode="External"/><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4.jpeg"/><Relationship Id="rId16" Type="http://schemas.openxmlformats.org/officeDocument/2006/relationships/hyperlink" Target="https://twitter.com/wetnetmed" TargetMode="Externa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hyperlink" Target="http://www.steproject.eu/newsletters.html" TargetMode="External"/><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hyperlink" Target="https://twitter.com/wetnetmed" TargetMode="External"/><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jpe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www.steproject.eu/newsletters.html" TargetMode="External"/><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hyperlink" Target="https://twitter.com/wetnetmed" TargetMode="External"/><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4.jpe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www.steproject.eu/newsletters.html" TargetMode="External"/><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s0\datosdptos\SSGG_PPEE\PE\Proyectos_vivos\5716167_WETNET\reuniones\sevilla\Sevilla_Fotos\20170308_112025.jpg"/>
          <p:cNvPicPr>
            <a:picLocks noChangeAspect="1" noChangeArrowheads="1"/>
          </p:cNvPicPr>
          <p:nvPr/>
        </p:nvPicPr>
        <p:blipFill>
          <a:blip r:embed="rId2" cstate="print"/>
          <a:srcRect/>
          <a:stretch>
            <a:fillRect/>
          </a:stretch>
        </p:blipFill>
        <p:spPr bwMode="auto">
          <a:xfrm>
            <a:off x="0" y="0"/>
            <a:ext cx="9601200" cy="5400675"/>
          </a:xfrm>
          <a:prstGeom prst="rect">
            <a:avLst/>
          </a:prstGeom>
          <a:noFill/>
        </p:spPr>
      </p:pic>
      <p:sp>
        <p:nvSpPr>
          <p:cNvPr id="11" name="Rectangle 10"/>
          <p:cNvSpPr/>
          <p:nvPr/>
        </p:nvSpPr>
        <p:spPr>
          <a:xfrm>
            <a:off x="4312779" y="76311"/>
            <a:ext cx="5155023" cy="1384995"/>
          </a:xfrm>
          <a:prstGeom prst="rect">
            <a:avLst/>
          </a:prstGeom>
        </p:spPr>
        <p:txBody>
          <a:bodyPr wrap="square">
            <a:spAutoFit/>
          </a:bodyPr>
          <a:lstStyle/>
          <a:p>
            <a:pPr algn="r"/>
            <a:r>
              <a:rPr lang="en-US" sz="2800" b="1" dirty="0" smtClean="0">
                <a:solidFill>
                  <a:schemeClr val="bg1"/>
                </a:solidFill>
                <a:latin typeface="Montserrat" panose="02000505000000020004" pitchFamily="2" charset="0"/>
              </a:rPr>
              <a:t>Coordinated management and networking of Mediterranean wetlands</a:t>
            </a:r>
            <a:endParaRPr lang="es-ES" sz="2800" b="1" dirty="0" smtClean="0">
              <a:solidFill>
                <a:schemeClr val="bg1"/>
              </a:solidFill>
              <a:latin typeface="Montserrat" panose="02000505000000020004" pitchFamily="2" charset="0"/>
            </a:endParaRPr>
          </a:p>
        </p:txBody>
      </p:sp>
      <p:sp>
        <p:nvSpPr>
          <p:cNvPr id="24" name="ZoneTexte 23"/>
          <p:cNvSpPr txBox="1"/>
          <p:nvPr/>
        </p:nvSpPr>
        <p:spPr>
          <a:xfrm>
            <a:off x="-15508" y="8753841"/>
            <a:ext cx="9568308" cy="338554"/>
          </a:xfrm>
          <a:prstGeom prst="rect">
            <a:avLst/>
          </a:prstGeom>
          <a:noFill/>
        </p:spPr>
        <p:txBody>
          <a:bodyPr wrap="square" rtlCol="0">
            <a:spAutoFit/>
          </a:bodyPr>
          <a:lstStyle/>
          <a:p>
            <a:pPr algn="ctr"/>
            <a:r>
              <a:rPr lang="fr-FR" sz="1600" b="1" dirty="0" smtClean="0">
                <a:solidFill>
                  <a:srgbClr val="83C341"/>
                </a:solidFill>
                <a:latin typeface="Montserrat" panose="02000505000000020004" pitchFamily="2" charset="0"/>
              </a:rPr>
              <a:t>Project </a:t>
            </a:r>
            <a:r>
              <a:rPr lang="fr-FR" sz="1600" b="1" dirty="0" err="1" smtClean="0">
                <a:solidFill>
                  <a:srgbClr val="83C341"/>
                </a:solidFill>
                <a:latin typeface="Montserrat" panose="02000505000000020004" pitchFamily="2" charset="0"/>
              </a:rPr>
              <a:t>partners</a:t>
            </a:r>
            <a:endParaRPr lang="fr-FR" sz="1600" b="1" dirty="0">
              <a:solidFill>
                <a:srgbClr val="83C341"/>
              </a:solidFill>
              <a:latin typeface="Montserrat" panose="02000505000000020004" pitchFamily="2" charset="0"/>
            </a:endParaRPr>
          </a:p>
        </p:txBody>
      </p:sp>
      <p:cxnSp>
        <p:nvCxnSpPr>
          <p:cNvPr id="25" name="Connecteur droit 24"/>
          <p:cNvCxnSpPr/>
          <p:nvPr/>
        </p:nvCxnSpPr>
        <p:spPr>
          <a:xfrm flipH="1">
            <a:off x="266786" y="8942725"/>
            <a:ext cx="3259645" cy="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5898759" y="8958491"/>
            <a:ext cx="3418919" cy="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2201" y="9971323"/>
            <a:ext cx="854734" cy="461665"/>
          </a:xfrm>
          <a:prstGeom prst="rect">
            <a:avLst/>
          </a:prstGeom>
        </p:spPr>
        <p:txBody>
          <a:bodyPr wrap="square">
            <a:spAutoFit/>
          </a:bodyPr>
          <a:lstStyle/>
          <a:p>
            <a:pPr algn="ctr"/>
            <a:r>
              <a:rPr lang="en-US" sz="800" b="1" dirty="0" smtClean="0">
                <a:solidFill>
                  <a:srgbClr val="003399"/>
                </a:solidFill>
                <a:latin typeface="Montserrat Hairline" panose="00000300000000000000" pitchFamily="50" charset="0"/>
              </a:rPr>
              <a:t>Province</a:t>
            </a:r>
          </a:p>
          <a:p>
            <a:pPr algn="ctr"/>
            <a:r>
              <a:rPr lang="en-US" sz="800" b="1" dirty="0" smtClean="0">
                <a:solidFill>
                  <a:srgbClr val="003399"/>
                </a:solidFill>
                <a:latin typeface="Montserrat Hairline" panose="00000300000000000000" pitchFamily="50" charset="0"/>
              </a:rPr>
              <a:t>of Vercelli</a:t>
            </a:r>
          </a:p>
          <a:p>
            <a:pPr algn="ctr"/>
            <a:r>
              <a:rPr lang="en-US" sz="800" b="1" dirty="0" smtClean="0">
                <a:solidFill>
                  <a:srgbClr val="003399"/>
                </a:solidFill>
                <a:latin typeface="Montserrat Hairline" panose="00000300000000000000" pitchFamily="50" charset="0"/>
              </a:rPr>
              <a:t>(ITALY)</a:t>
            </a:r>
            <a:endParaRPr lang="fr-FR" sz="800" b="1" dirty="0">
              <a:solidFill>
                <a:srgbClr val="003399"/>
              </a:solidFill>
              <a:latin typeface="Montserrat Hairline" panose="00000300000000000000" pitchFamily="50" charset="0"/>
            </a:endParaRPr>
          </a:p>
        </p:txBody>
      </p:sp>
      <p:sp>
        <p:nvSpPr>
          <p:cNvPr id="19" name="Rectangle 18"/>
          <p:cNvSpPr/>
          <p:nvPr/>
        </p:nvSpPr>
        <p:spPr>
          <a:xfrm>
            <a:off x="8432800" y="9971323"/>
            <a:ext cx="994703" cy="954107"/>
          </a:xfrm>
          <a:prstGeom prst="rect">
            <a:avLst/>
          </a:prstGeom>
        </p:spPr>
        <p:txBody>
          <a:bodyPr wrap="square">
            <a:spAutoFit/>
          </a:bodyPr>
          <a:lstStyle/>
          <a:p>
            <a:pPr algn="ctr"/>
            <a:r>
              <a:rPr lang="en-US" sz="800" b="1" dirty="0" smtClean="0">
                <a:solidFill>
                  <a:srgbClr val="003399"/>
                </a:solidFill>
                <a:latin typeface="Montserrat Hairline"/>
              </a:rPr>
              <a:t>Research Centre of the Slovenian Academy of Sciences and Arts</a:t>
            </a:r>
          </a:p>
          <a:p>
            <a:pPr algn="ctr"/>
            <a:r>
              <a:rPr lang="en-US" sz="800" b="1" dirty="0" smtClean="0">
                <a:solidFill>
                  <a:srgbClr val="003399"/>
                </a:solidFill>
                <a:latin typeface="Montserrat Hairline"/>
              </a:rPr>
              <a:t>(SLOVENIA)</a:t>
            </a:r>
            <a:endParaRPr lang="fr-FR" sz="800" b="1" dirty="0">
              <a:solidFill>
                <a:srgbClr val="003399"/>
              </a:solidFill>
              <a:latin typeface="Montserrat Hairline"/>
            </a:endParaRPr>
          </a:p>
        </p:txBody>
      </p:sp>
      <p:sp>
        <p:nvSpPr>
          <p:cNvPr id="20" name="Rectangle 19"/>
          <p:cNvSpPr/>
          <p:nvPr/>
        </p:nvSpPr>
        <p:spPr>
          <a:xfrm>
            <a:off x="695559" y="9971323"/>
            <a:ext cx="1152525" cy="461665"/>
          </a:xfrm>
          <a:prstGeom prst="rect">
            <a:avLst/>
          </a:prstGeom>
        </p:spPr>
        <p:txBody>
          <a:bodyPr wrap="square">
            <a:spAutoFit/>
          </a:bodyPr>
          <a:lstStyle/>
          <a:p>
            <a:pPr algn="ctr"/>
            <a:r>
              <a:rPr lang="en-US" sz="800" b="1" dirty="0" smtClean="0">
                <a:solidFill>
                  <a:srgbClr val="003399"/>
                </a:solidFill>
                <a:latin typeface="Montserrat Hairline" panose="00000300000000000000" pitchFamily="50" charset="0"/>
              </a:rPr>
              <a:t>Italian Centre for River Restoration</a:t>
            </a:r>
          </a:p>
          <a:p>
            <a:pPr algn="ctr"/>
            <a:r>
              <a:rPr lang="en-US" sz="800" b="1" dirty="0" smtClean="0">
                <a:solidFill>
                  <a:srgbClr val="003399"/>
                </a:solidFill>
                <a:latin typeface="Montserrat Hairline" panose="00000300000000000000" pitchFamily="50" charset="0"/>
              </a:rPr>
              <a:t>(ITALY)</a:t>
            </a:r>
            <a:endParaRPr lang="fr-FR" sz="800" b="1" dirty="0">
              <a:solidFill>
                <a:srgbClr val="003399"/>
              </a:solidFill>
              <a:latin typeface="Montserrat Hairline" panose="00000300000000000000" pitchFamily="50" charset="0"/>
            </a:endParaRPr>
          </a:p>
        </p:txBody>
      </p:sp>
      <p:sp>
        <p:nvSpPr>
          <p:cNvPr id="21" name="Rectangle 20"/>
          <p:cNvSpPr/>
          <p:nvPr/>
        </p:nvSpPr>
        <p:spPr>
          <a:xfrm>
            <a:off x="200950" y="9971323"/>
            <a:ext cx="754012" cy="461665"/>
          </a:xfrm>
          <a:prstGeom prst="rect">
            <a:avLst/>
          </a:prstGeom>
        </p:spPr>
        <p:txBody>
          <a:bodyPr wrap="square">
            <a:spAutoFit/>
          </a:bodyPr>
          <a:lstStyle/>
          <a:p>
            <a:pPr algn="ctr"/>
            <a:r>
              <a:rPr lang="en-US" sz="800" b="1" dirty="0" smtClean="0">
                <a:solidFill>
                  <a:srgbClr val="003399"/>
                </a:solidFill>
                <a:latin typeface="Montserrat Hairline" panose="00000300000000000000" pitchFamily="50" charset="0"/>
              </a:rPr>
              <a:t>Veneto Region</a:t>
            </a:r>
          </a:p>
          <a:p>
            <a:pPr algn="ctr"/>
            <a:r>
              <a:rPr lang="en-US" sz="800" b="1" dirty="0" smtClean="0">
                <a:solidFill>
                  <a:srgbClr val="003399"/>
                </a:solidFill>
                <a:latin typeface="Montserrat Hairline" panose="00000300000000000000" pitchFamily="50" charset="0"/>
              </a:rPr>
              <a:t>(ITALY)</a:t>
            </a:r>
            <a:endParaRPr lang="fr-FR" sz="800" dirty="0"/>
          </a:p>
        </p:txBody>
      </p:sp>
      <p:sp>
        <p:nvSpPr>
          <p:cNvPr id="22" name="Rectangle 21"/>
          <p:cNvSpPr/>
          <p:nvPr/>
        </p:nvSpPr>
        <p:spPr>
          <a:xfrm>
            <a:off x="2659426" y="9971323"/>
            <a:ext cx="1044924" cy="707886"/>
          </a:xfrm>
          <a:prstGeom prst="rect">
            <a:avLst/>
          </a:prstGeom>
        </p:spPr>
        <p:txBody>
          <a:bodyPr wrap="square">
            <a:spAutoFit/>
          </a:bodyPr>
          <a:lstStyle/>
          <a:p>
            <a:pPr algn="ctr"/>
            <a:r>
              <a:rPr lang="en-US" sz="800" b="1" dirty="0" smtClean="0">
                <a:solidFill>
                  <a:srgbClr val="003399"/>
                </a:solidFill>
                <a:latin typeface="Montserrat Hairline"/>
              </a:rPr>
              <a:t>Andalusian Federation</a:t>
            </a:r>
          </a:p>
          <a:p>
            <a:pPr algn="ctr"/>
            <a:r>
              <a:rPr lang="en-US" sz="800" b="1" dirty="0" smtClean="0">
                <a:solidFill>
                  <a:srgbClr val="003399"/>
                </a:solidFill>
                <a:latin typeface="Montserrat Hairline"/>
              </a:rPr>
              <a:t>of Towns</a:t>
            </a:r>
          </a:p>
          <a:p>
            <a:pPr algn="ctr"/>
            <a:r>
              <a:rPr lang="en-US" sz="800" b="1" dirty="0" smtClean="0">
                <a:solidFill>
                  <a:srgbClr val="003399"/>
                </a:solidFill>
                <a:latin typeface="Montserrat Hairline"/>
              </a:rPr>
              <a:t>and Provinces</a:t>
            </a:r>
          </a:p>
          <a:p>
            <a:pPr algn="ctr"/>
            <a:r>
              <a:rPr lang="en-US" sz="800" b="1" dirty="0" smtClean="0">
                <a:solidFill>
                  <a:srgbClr val="003399"/>
                </a:solidFill>
                <a:latin typeface="Montserrat Hairline"/>
              </a:rPr>
              <a:t>(SPAIN)</a:t>
            </a:r>
            <a:endParaRPr lang="fr-FR" sz="800" b="1" dirty="0">
              <a:solidFill>
                <a:srgbClr val="003399"/>
              </a:solidFill>
              <a:latin typeface="Montserrat Hairline"/>
            </a:endParaRPr>
          </a:p>
        </p:txBody>
      </p:sp>
      <p:sp>
        <p:nvSpPr>
          <p:cNvPr id="14" name="ZoneTexte 13"/>
          <p:cNvSpPr txBox="1"/>
          <p:nvPr/>
        </p:nvSpPr>
        <p:spPr>
          <a:xfrm>
            <a:off x="199644" y="6460968"/>
            <a:ext cx="9200963" cy="2554545"/>
          </a:xfrm>
          <a:prstGeom prst="rect">
            <a:avLst/>
          </a:prstGeom>
          <a:noFill/>
        </p:spPr>
        <p:txBody>
          <a:bodyPr wrap="square" rtlCol="0">
            <a:spAutoFit/>
          </a:bodyPr>
          <a:lstStyle/>
          <a:p>
            <a:pPr algn="just"/>
            <a:r>
              <a:rPr lang="en-US" sz="1600" dirty="0">
                <a:solidFill>
                  <a:srgbClr val="003399"/>
                </a:solidFill>
                <a:latin typeface="Montserrat Light" panose="00000400000000000000" pitchFamily="50" charset="0"/>
              </a:rPr>
              <a:t>Europe’s wetlands are </a:t>
            </a:r>
            <a:r>
              <a:rPr lang="en-US" sz="1600" dirty="0" smtClean="0">
                <a:solidFill>
                  <a:srgbClr val="003399"/>
                </a:solidFill>
                <a:latin typeface="Montserrat Light" panose="00000400000000000000" pitchFamily="50" charset="0"/>
              </a:rPr>
              <a:t>relevant environments</a:t>
            </a:r>
            <a:r>
              <a:rPr lang="en-US" sz="1600" dirty="0">
                <a:solidFill>
                  <a:srgbClr val="003399"/>
                </a:solidFill>
                <a:latin typeface="Montserrat Light" panose="00000400000000000000" pitchFamily="50" charset="0"/>
              </a:rPr>
              <a:t>, hugely contributing to biodiversity and related ecosystem services. Their protection intertwines </a:t>
            </a:r>
            <a:r>
              <a:rPr lang="en-US" sz="1600" dirty="0" smtClean="0">
                <a:solidFill>
                  <a:srgbClr val="003399"/>
                </a:solidFill>
                <a:latin typeface="Montserrat Light" panose="00000400000000000000" pitchFamily="50" charset="0"/>
              </a:rPr>
              <a:t>scientific </a:t>
            </a:r>
            <a:r>
              <a:rPr lang="en-US" sz="1600" dirty="0">
                <a:solidFill>
                  <a:srgbClr val="003399"/>
                </a:solidFill>
                <a:latin typeface="Montserrat Light" panose="00000400000000000000" pitchFamily="50" charset="0"/>
              </a:rPr>
              <a:t>aspects and governance concerns. WETNET </a:t>
            </a:r>
            <a:r>
              <a:rPr lang="en-US" sz="1600" dirty="0" smtClean="0">
                <a:solidFill>
                  <a:srgbClr val="003399"/>
                </a:solidFill>
                <a:latin typeface="Montserrat Light" panose="00000400000000000000" pitchFamily="50" charset="0"/>
              </a:rPr>
              <a:t>project tackles </a:t>
            </a:r>
            <a:r>
              <a:rPr lang="en-US" sz="1600" dirty="0">
                <a:solidFill>
                  <a:srgbClr val="003399"/>
                </a:solidFill>
                <a:latin typeface="Montserrat Light" panose="00000400000000000000" pitchFamily="50" charset="0"/>
              </a:rPr>
              <a:t>the issue of </a:t>
            </a:r>
            <a:r>
              <a:rPr lang="en-US" sz="1600" dirty="0" smtClean="0">
                <a:solidFill>
                  <a:srgbClr val="003399"/>
                </a:solidFill>
                <a:latin typeface="Montserrat Light" panose="00000400000000000000" pitchFamily="50" charset="0"/>
              </a:rPr>
              <a:t>testing a </a:t>
            </a:r>
            <a:r>
              <a:rPr lang="en-US" sz="1600" dirty="0">
                <a:solidFill>
                  <a:srgbClr val="003399"/>
                </a:solidFill>
                <a:latin typeface="Montserrat Light" panose="00000400000000000000" pitchFamily="50" charset="0"/>
              </a:rPr>
              <a:t>multilevel governance </a:t>
            </a:r>
            <a:r>
              <a:rPr lang="en-US" sz="1600" dirty="0" smtClean="0">
                <a:solidFill>
                  <a:srgbClr val="003399"/>
                </a:solidFill>
                <a:latin typeface="Montserrat Light" panose="00000400000000000000" pitchFamily="50" charset="0"/>
              </a:rPr>
              <a:t>model for </a:t>
            </a:r>
            <a:r>
              <a:rPr lang="en-US" sz="1600" dirty="0">
                <a:solidFill>
                  <a:srgbClr val="003399"/>
                </a:solidFill>
                <a:latin typeface="Montserrat Light" panose="00000400000000000000" pitchFamily="50" charset="0"/>
              </a:rPr>
              <a:t>Mediterranean wetlands, in order to define common priorities for their integrated management. Building on previous EU experiences on inclusive and negotiated environmental agreements, WETNET </a:t>
            </a:r>
            <a:r>
              <a:rPr lang="en-US" sz="1600" dirty="0" smtClean="0">
                <a:solidFill>
                  <a:srgbClr val="003399"/>
                </a:solidFill>
                <a:latin typeface="Montserrat Light" panose="00000400000000000000" pitchFamily="50" charset="0"/>
              </a:rPr>
              <a:t>aims to implement and </a:t>
            </a:r>
            <a:r>
              <a:rPr lang="en-US" sz="1600" dirty="0">
                <a:solidFill>
                  <a:srgbClr val="003399"/>
                </a:solidFill>
                <a:latin typeface="Montserrat Light" panose="00000400000000000000" pitchFamily="50" charset="0"/>
              </a:rPr>
              <a:t>transfer voluntary based “Wetlands Contracts”, </a:t>
            </a:r>
            <a:r>
              <a:rPr lang="en-US" sz="1600" dirty="0" smtClean="0">
                <a:solidFill>
                  <a:srgbClr val="003399"/>
                </a:solidFill>
                <a:latin typeface="Montserrat Light" panose="00000400000000000000" pitchFamily="50" charset="0"/>
              </a:rPr>
              <a:t>intended </a:t>
            </a:r>
            <a:r>
              <a:rPr lang="en-US" sz="1600" dirty="0">
                <a:solidFill>
                  <a:srgbClr val="003399"/>
                </a:solidFill>
                <a:latin typeface="Montserrat Light" panose="00000400000000000000" pitchFamily="50" charset="0"/>
              </a:rPr>
              <a:t>as participatory processes where private and public entities commit </a:t>
            </a:r>
            <a:r>
              <a:rPr lang="en-US" sz="1600" dirty="0" smtClean="0">
                <a:solidFill>
                  <a:srgbClr val="003399"/>
                </a:solidFill>
                <a:latin typeface="Montserrat Light" panose="00000400000000000000" pitchFamily="50" charset="0"/>
              </a:rPr>
              <a:t>themselves </a:t>
            </a:r>
            <a:r>
              <a:rPr lang="en-US" sz="1600" dirty="0">
                <a:solidFill>
                  <a:srgbClr val="003399"/>
                </a:solidFill>
                <a:latin typeface="Montserrat Light" panose="00000400000000000000" pitchFamily="50" charset="0"/>
              </a:rPr>
              <a:t>in mainstreaming wetlands preservation through their ordinary activities.</a:t>
            </a:r>
            <a:endParaRPr lang="fr-FR" sz="1600" dirty="0">
              <a:solidFill>
                <a:srgbClr val="003399"/>
              </a:solidFill>
              <a:latin typeface="Montserrat Light" panose="00000400000000000000" pitchFamily="50" charset="0"/>
            </a:endParaRPr>
          </a:p>
        </p:txBody>
      </p:sp>
      <p:sp>
        <p:nvSpPr>
          <p:cNvPr id="27" name="ZoneTexte 26"/>
          <p:cNvSpPr txBox="1"/>
          <p:nvPr/>
        </p:nvSpPr>
        <p:spPr>
          <a:xfrm>
            <a:off x="5468689" y="10857481"/>
            <a:ext cx="3523450" cy="276999"/>
          </a:xfrm>
          <a:prstGeom prst="rect">
            <a:avLst/>
          </a:prstGeom>
          <a:noFill/>
        </p:spPr>
        <p:txBody>
          <a:bodyPr wrap="square" rtlCol="0">
            <a:spAutoFit/>
          </a:bodyPr>
          <a:lstStyle/>
          <a:p>
            <a:r>
              <a:rPr lang="fr-FR" sz="1200" dirty="0" smtClean="0">
                <a:solidFill>
                  <a:srgbClr val="003399"/>
                </a:solidFill>
                <a:latin typeface="Montserrat" panose="02000505000000020004" pitchFamily="2" charset="0"/>
              </a:rPr>
              <a:t>www.interreg-med.eu\wetnet</a:t>
            </a:r>
            <a:endParaRPr lang="fr-FR" sz="1200" dirty="0">
              <a:solidFill>
                <a:srgbClr val="003399"/>
              </a:solidFill>
              <a:latin typeface="Montserrat" panose="02000505000000020004" pitchFamily="2" charset="0"/>
            </a:endParaRPr>
          </a:p>
        </p:txBody>
      </p:sp>
      <p:grpSp>
        <p:nvGrpSpPr>
          <p:cNvPr id="8" name="Groupe 7"/>
          <p:cNvGrpSpPr/>
          <p:nvPr/>
        </p:nvGrpSpPr>
        <p:grpSpPr>
          <a:xfrm>
            <a:off x="789379" y="4418870"/>
            <a:ext cx="8231313" cy="1714953"/>
            <a:chOff x="789379" y="7109089"/>
            <a:chExt cx="8231313" cy="1714953"/>
          </a:xfrm>
        </p:grpSpPr>
        <p:pic>
          <p:nvPicPr>
            <p:cNvPr id="33" name="Imag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9379" y="7118528"/>
              <a:ext cx="1705514" cy="1705514"/>
            </a:xfrm>
            <a:prstGeom prst="rect">
              <a:avLst/>
            </a:prstGeom>
          </p:spPr>
        </p:pic>
        <p:pic>
          <p:nvPicPr>
            <p:cNvPr id="34" name="Image 3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17289" y="7109089"/>
              <a:ext cx="1705514" cy="1705514"/>
            </a:xfrm>
            <a:prstGeom prst="rect">
              <a:avLst/>
            </a:prstGeom>
          </p:spPr>
        </p:pic>
        <p:pic>
          <p:nvPicPr>
            <p:cNvPr id="41" name="Image 4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00900" y="7109089"/>
              <a:ext cx="1705514" cy="1705514"/>
            </a:xfrm>
            <a:prstGeom prst="rect">
              <a:avLst/>
            </a:prstGeom>
          </p:spPr>
        </p:pic>
        <p:sp>
          <p:nvSpPr>
            <p:cNvPr id="35" name="Rectangle 34"/>
            <p:cNvSpPr/>
            <p:nvPr/>
          </p:nvSpPr>
          <p:spPr>
            <a:xfrm>
              <a:off x="896624" y="7634846"/>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2,252 M € </a:t>
              </a:r>
              <a:endParaRPr lang="fr-FR" sz="2000" dirty="0"/>
            </a:p>
          </p:txBody>
        </p:sp>
        <p:sp>
          <p:nvSpPr>
            <p:cNvPr id="36" name="Rectangle 35"/>
            <p:cNvSpPr/>
            <p:nvPr/>
          </p:nvSpPr>
          <p:spPr>
            <a:xfrm>
              <a:off x="4059688" y="7606271"/>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1,914 M € </a:t>
              </a:r>
              <a:endParaRPr lang="fr-FR" sz="2000" dirty="0"/>
            </a:p>
          </p:txBody>
        </p:sp>
        <p:sp>
          <p:nvSpPr>
            <p:cNvPr id="37" name="Rectangle 36"/>
            <p:cNvSpPr/>
            <p:nvPr/>
          </p:nvSpPr>
          <p:spPr>
            <a:xfrm>
              <a:off x="7281113" y="7587221"/>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30 </a:t>
              </a:r>
              <a:r>
                <a:rPr lang="fr-FR" sz="2000" dirty="0" err="1" smtClean="0">
                  <a:solidFill>
                    <a:srgbClr val="003399"/>
                  </a:solidFill>
                  <a:latin typeface="Montserrat Black" panose="00000A00000000000000" pitchFamily="50" charset="0"/>
                </a:rPr>
                <a:t>Months</a:t>
              </a:r>
              <a:r>
                <a:rPr lang="fr-FR" sz="2000" dirty="0" smtClean="0">
                  <a:solidFill>
                    <a:srgbClr val="003399"/>
                  </a:solidFill>
                  <a:latin typeface="Montserrat Black" panose="00000A00000000000000" pitchFamily="50" charset="0"/>
                </a:rPr>
                <a:t> </a:t>
              </a:r>
              <a:endParaRPr lang="fr-FR" sz="2000" dirty="0"/>
            </a:p>
          </p:txBody>
        </p:sp>
        <p:sp>
          <p:nvSpPr>
            <p:cNvPr id="38" name="ZoneTexte 37"/>
            <p:cNvSpPr txBox="1"/>
            <p:nvPr/>
          </p:nvSpPr>
          <p:spPr>
            <a:xfrm>
              <a:off x="1070155" y="8057818"/>
              <a:ext cx="1105486" cy="400110"/>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Project </a:t>
              </a:r>
              <a:br>
                <a:rPr lang="fr-FR" sz="1000" dirty="0" smtClean="0">
                  <a:solidFill>
                    <a:srgbClr val="003399"/>
                  </a:solidFill>
                  <a:latin typeface="Montserrat" panose="02000505000000020004" pitchFamily="2" charset="0"/>
                </a:rPr>
              </a:br>
              <a:r>
                <a:rPr lang="fr-FR" sz="1000" dirty="0" smtClean="0">
                  <a:solidFill>
                    <a:srgbClr val="003399"/>
                  </a:solidFill>
                  <a:latin typeface="Montserrat" panose="02000505000000020004" pitchFamily="2" charset="0"/>
                </a:rPr>
                <a:t>budget</a:t>
              </a:r>
              <a:endParaRPr lang="fr-FR" sz="1000" dirty="0">
                <a:solidFill>
                  <a:srgbClr val="003399"/>
                </a:solidFill>
                <a:latin typeface="Montserrat" panose="02000505000000020004" pitchFamily="2" charset="0"/>
              </a:endParaRPr>
            </a:p>
          </p:txBody>
        </p:sp>
        <p:sp>
          <p:nvSpPr>
            <p:cNvPr id="39" name="ZoneTexte 38"/>
            <p:cNvSpPr txBox="1"/>
            <p:nvPr/>
          </p:nvSpPr>
          <p:spPr>
            <a:xfrm>
              <a:off x="4072990" y="8086286"/>
              <a:ext cx="1309974" cy="246221"/>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ERDF / IPA</a:t>
              </a:r>
              <a:endParaRPr lang="fr-FR" sz="1000" dirty="0">
                <a:solidFill>
                  <a:srgbClr val="003399"/>
                </a:solidFill>
                <a:latin typeface="Montserrat" panose="02000505000000020004" pitchFamily="2" charset="0"/>
              </a:endParaRPr>
            </a:p>
          </p:txBody>
        </p:sp>
        <p:sp>
          <p:nvSpPr>
            <p:cNvPr id="40" name="ZoneTexte 39"/>
            <p:cNvSpPr txBox="1"/>
            <p:nvPr/>
          </p:nvSpPr>
          <p:spPr>
            <a:xfrm>
              <a:off x="7505643" y="8056420"/>
              <a:ext cx="1096027" cy="400110"/>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Project </a:t>
              </a:r>
              <a:r>
                <a:rPr lang="fr-FR" sz="1000" dirty="0">
                  <a:solidFill>
                    <a:srgbClr val="003399"/>
                  </a:solidFill>
                  <a:latin typeface="Montserrat" panose="02000505000000020004" pitchFamily="2" charset="0"/>
                </a:rPr>
                <a:t/>
              </a:r>
              <a:br>
                <a:rPr lang="fr-FR" sz="1000" dirty="0">
                  <a:solidFill>
                    <a:srgbClr val="003399"/>
                  </a:solidFill>
                  <a:latin typeface="Montserrat" panose="02000505000000020004" pitchFamily="2" charset="0"/>
                </a:rPr>
              </a:br>
              <a:r>
                <a:rPr lang="fr-FR" sz="1000" dirty="0">
                  <a:solidFill>
                    <a:srgbClr val="003399"/>
                  </a:solidFill>
                  <a:latin typeface="Montserrat" panose="02000505000000020004" pitchFamily="2" charset="0"/>
                </a:rPr>
                <a:t>duration</a:t>
              </a:r>
            </a:p>
          </p:txBody>
        </p:sp>
      </p:grpSp>
      <p:sp>
        <p:nvSpPr>
          <p:cNvPr id="50" name="Rectangle 19"/>
          <p:cNvSpPr/>
          <p:nvPr/>
        </p:nvSpPr>
        <p:spPr>
          <a:xfrm>
            <a:off x="4777452" y="9971323"/>
            <a:ext cx="751443" cy="707886"/>
          </a:xfrm>
          <a:prstGeom prst="rect">
            <a:avLst/>
          </a:prstGeom>
        </p:spPr>
        <p:txBody>
          <a:bodyPr wrap="square" anchor="ctr">
            <a:spAutoFit/>
          </a:bodyPr>
          <a:lstStyle/>
          <a:p>
            <a:pPr algn="ctr"/>
            <a:r>
              <a:rPr lang="en-US" sz="800" b="1" dirty="0" smtClean="0">
                <a:solidFill>
                  <a:srgbClr val="003399"/>
                </a:solidFill>
                <a:latin typeface="Montserrat Hairline"/>
              </a:rPr>
              <a:t>SARGA  Government</a:t>
            </a:r>
          </a:p>
          <a:p>
            <a:pPr algn="ctr"/>
            <a:r>
              <a:rPr lang="en-US" sz="800" b="1" dirty="0" smtClean="0">
                <a:solidFill>
                  <a:srgbClr val="003399"/>
                </a:solidFill>
                <a:latin typeface="Montserrat Hairline"/>
              </a:rPr>
              <a:t>of Aragon</a:t>
            </a:r>
          </a:p>
          <a:p>
            <a:pPr algn="ctr"/>
            <a:r>
              <a:rPr lang="en-US" sz="800" b="1" dirty="0" smtClean="0">
                <a:solidFill>
                  <a:srgbClr val="003399"/>
                </a:solidFill>
                <a:latin typeface="Montserrat Hairline"/>
              </a:rPr>
              <a:t>(SPAIN)</a:t>
            </a:r>
            <a:endParaRPr lang="fr-FR" sz="800" b="1" dirty="0">
              <a:solidFill>
                <a:srgbClr val="003399"/>
              </a:solidFill>
              <a:latin typeface="Montserrat Hairline"/>
            </a:endParaRPr>
          </a:p>
        </p:txBody>
      </p:sp>
      <p:sp>
        <p:nvSpPr>
          <p:cNvPr id="51" name="Rectangle 19"/>
          <p:cNvSpPr/>
          <p:nvPr/>
        </p:nvSpPr>
        <p:spPr>
          <a:xfrm>
            <a:off x="6662045" y="9971323"/>
            <a:ext cx="844618" cy="707886"/>
          </a:xfrm>
          <a:prstGeom prst="rect">
            <a:avLst/>
          </a:prstGeom>
        </p:spPr>
        <p:txBody>
          <a:bodyPr wrap="square" anchor="ctr">
            <a:spAutoFit/>
          </a:bodyPr>
          <a:lstStyle/>
          <a:p>
            <a:pPr algn="ctr"/>
            <a:r>
              <a:rPr lang="en-US" sz="800" b="1" dirty="0" smtClean="0">
                <a:solidFill>
                  <a:srgbClr val="003399"/>
                </a:solidFill>
                <a:latin typeface="Montserrat Hairline" panose="00000300000000000000" pitchFamily="50" charset="0"/>
              </a:rPr>
              <a:t>Development and Innovation Network</a:t>
            </a:r>
          </a:p>
          <a:p>
            <a:pPr algn="ctr"/>
            <a:r>
              <a:rPr lang="en-US" sz="800" b="1" dirty="0" smtClean="0">
                <a:solidFill>
                  <a:srgbClr val="003399"/>
                </a:solidFill>
                <a:latin typeface="Montserrat Hairline" panose="00000300000000000000" pitchFamily="50" charset="0"/>
              </a:rPr>
              <a:t>(PORTUGAL)</a:t>
            </a:r>
            <a:endParaRPr lang="fr-FR" sz="800" b="1" dirty="0">
              <a:solidFill>
                <a:srgbClr val="003399"/>
              </a:solidFill>
              <a:latin typeface="Montserrat Hairline" panose="00000300000000000000" pitchFamily="50" charset="0"/>
            </a:endParaRPr>
          </a:p>
        </p:txBody>
      </p:sp>
      <p:sp>
        <p:nvSpPr>
          <p:cNvPr id="52" name="51 Rectángulo"/>
          <p:cNvSpPr/>
          <p:nvPr/>
        </p:nvSpPr>
        <p:spPr>
          <a:xfrm>
            <a:off x="7532905" y="9971323"/>
            <a:ext cx="946629" cy="830997"/>
          </a:xfrm>
          <a:prstGeom prst="rect">
            <a:avLst/>
          </a:prstGeom>
        </p:spPr>
        <p:txBody>
          <a:bodyPr wrap="square" anchor="ctr">
            <a:spAutoFit/>
          </a:bodyPr>
          <a:lstStyle/>
          <a:p>
            <a:pPr algn="ctr"/>
            <a:r>
              <a:rPr lang="en-US" sz="800" b="1" dirty="0" err="1" smtClean="0">
                <a:solidFill>
                  <a:srgbClr val="003399"/>
                </a:solidFill>
                <a:latin typeface="Montserrat Hairline"/>
              </a:rPr>
              <a:t>Gozo</a:t>
            </a:r>
            <a:r>
              <a:rPr lang="en-US" sz="800" b="1" dirty="0" smtClean="0">
                <a:solidFill>
                  <a:srgbClr val="003399"/>
                </a:solidFill>
                <a:latin typeface="Montserrat Hairline"/>
              </a:rPr>
              <a:t> Development Agency of the </a:t>
            </a:r>
            <a:r>
              <a:rPr lang="en-US" sz="800" b="1" dirty="0" err="1" smtClean="0">
                <a:solidFill>
                  <a:srgbClr val="003399"/>
                </a:solidFill>
                <a:latin typeface="Montserrat Hairline"/>
              </a:rPr>
              <a:t>Gozo</a:t>
            </a:r>
            <a:r>
              <a:rPr lang="en-US" sz="800" b="1" dirty="0" smtClean="0">
                <a:solidFill>
                  <a:srgbClr val="003399"/>
                </a:solidFill>
                <a:latin typeface="Montserrat Hairline"/>
              </a:rPr>
              <a:t> Regional Committee</a:t>
            </a:r>
          </a:p>
          <a:p>
            <a:pPr algn="ctr"/>
            <a:r>
              <a:rPr lang="en-US" sz="800" b="1" dirty="0" smtClean="0">
                <a:solidFill>
                  <a:srgbClr val="003399"/>
                </a:solidFill>
                <a:latin typeface="Montserrat Hairline"/>
              </a:rPr>
              <a:t>(MALTA)</a:t>
            </a:r>
            <a:endParaRPr lang="es-ES" sz="800" b="1" dirty="0" smtClean="0">
              <a:solidFill>
                <a:srgbClr val="003399"/>
              </a:solidFill>
              <a:latin typeface="Montserrat Hairline"/>
            </a:endParaRPr>
          </a:p>
        </p:txBody>
      </p:sp>
      <p:sp>
        <p:nvSpPr>
          <p:cNvPr id="53" name="52 Rectángulo"/>
          <p:cNvSpPr/>
          <p:nvPr/>
        </p:nvSpPr>
        <p:spPr>
          <a:xfrm>
            <a:off x="5501152" y="9971323"/>
            <a:ext cx="938954" cy="584775"/>
          </a:xfrm>
          <a:prstGeom prst="rect">
            <a:avLst/>
          </a:prstGeom>
        </p:spPr>
        <p:txBody>
          <a:bodyPr wrap="square" anchor="ctr">
            <a:spAutoFit/>
          </a:bodyPr>
          <a:lstStyle/>
          <a:p>
            <a:pPr algn="ctr"/>
            <a:r>
              <a:rPr lang="en-US" sz="800" b="1" dirty="0" smtClean="0">
                <a:solidFill>
                  <a:srgbClr val="003399"/>
                </a:solidFill>
                <a:latin typeface="Montserrat Hairline" panose="00000300000000000000" pitchFamily="50" charset="0"/>
              </a:rPr>
              <a:t>Spanish Ornithological Society</a:t>
            </a:r>
          </a:p>
          <a:p>
            <a:pPr algn="ctr"/>
            <a:r>
              <a:rPr lang="en-US" sz="800" b="1" dirty="0" smtClean="0">
                <a:solidFill>
                  <a:srgbClr val="003399"/>
                </a:solidFill>
                <a:latin typeface="Montserrat Hairline" panose="00000300000000000000" pitchFamily="50" charset="0"/>
              </a:rPr>
              <a:t>(SPAIN)</a:t>
            </a:r>
            <a:endParaRPr lang="es-ES" sz="800" b="1" dirty="0" smtClean="0">
              <a:solidFill>
                <a:srgbClr val="003399"/>
              </a:solidFill>
              <a:latin typeface="Montserrat Hairline" panose="00000300000000000000" pitchFamily="50" charset="0"/>
            </a:endParaRPr>
          </a:p>
        </p:txBody>
      </p:sp>
      <p:pic>
        <p:nvPicPr>
          <p:cNvPr id="69" name="Immagine 5"/>
          <p:cNvPicPr>
            <a:picLocks noChangeAspect="1"/>
          </p:cNvPicPr>
          <p:nvPr/>
        </p:nvPicPr>
        <p:blipFill rotWithShape="1">
          <a:blip r:embed="rId4" cstate="print">
            <a:extLst>
              <a:ext uri="{28A0092B-C50C-407E-A947-70E740481C1C}">
                <a14:useLocalDpi xmlns="" xmlns:a14="http://schemas.microsoft.com/office/drawing/2010/main" val="0"/>
              </a:ext>
            </a:extLst>
          </a:blip>
          <a:srcRect l="4711" t="15847" r="51537" b="15783"/>
          <a:stretch/>
        </p:blipFill>
        <p:spPr>
          <a:xfrm>
            <a:off x="215152" y="10894892"/>
            <a:ext cx="4195483" cy="1695450"/>
          </a:xfrm>
          <a:prstGeom prst="rect">
            <a:avLst/>
          </a:prstGeom>
        </p:spPr>
      </p:pic>
      <p:pic>
        <p:nvPicPr>
          <p:cNvPr id="70" name="Immagine 5"/>
          <p:cNvPicPr>
            <a:picLocks noChangeAspect="1"/>
          </p:cNvPicPr>
          <p:nvPr/>
        </p:nvPicPr>
        <p:blipFill rotWithShape="1">
          <a:blip r:embed="rId4" cstate="print">
            <a:extLst>
              <a:ext uri="{28A0092B-C50C-407E-A947-70E740481C1C}">
                <a14:useLocalDpi xmlns="" xmlns:a14="http://schemas.microsoft.com/office/drawing/2010/main" val="0"/>
              </a:ext>
            </a:extLst>
          </a:blip>
          <a:srcRect l="47836" t="14374" b="60007"/>
          <a:stretch/>
        </p:blipFill>
        <p:spPr>
          <a:xfrm>
            <a:off x="5799267" y="12028210"/>
            <a:ext cx="3658829" cy="464696"/>
          </a:xfrm>
          <a:prstGeom prst="rect">
            <a:avLst/>
          </a:prstGeom>
        </p:spPr>
      </p:pic>
      <p:sp>
        <p:nvSpPr>
          <p:cNvPr id="31" name="Rectangle 19"/>
          <p:cNvSpPr/>
          <p:nvPr/>
        </p:nvSpPr>
        <p:spPr>
          <a:xfrm>
            <a:off x="3743186" y="9971323"/>
            <a:ext cx="889116" cy="461665"/>
          </a:xfrm>
          <a:prstGeom prst="rect">
            <a:avLst/>
          </a:prstGeom>
        </p:spPr>
        <p:txBody>
          <a:bodyPr wrap="square" anchor="ctr">
            <a:spAutoFit/>
          </a:bodyPr>
          <a:lstStyle/>
          <a:p>
            <a:pPr algn="ctr"/>
            <a:r>
              <a:rPr lang="en-US" sz="800" b="1" dirty="0" smtClean="0">
                <a:solidFill>
                  <a:srgbClr val="003399"/>
                </a:solidFill>
                <a:latin typeface="Montserrat Hairline"/>
              </a:rPr>
              <a:t>Tour du </a:t>
            </a:r>
            <a:r>
              <a:rPr lang="en-US" sz="800" b="1" dirty="0" err="1" smtClean="0">
                <a:solidFill>
                  <a:srgbClr val="003399"/>
                </a:solidFill>
                <a:latin typeface="Montserrat Hairline"/>
              </a:rPr>
              <a:t>Valat</a:t>
            </a:r>
            <a:r>
              <a:rPr lang="en-US" sz="800" b="1" dirty="0" smtClean="0">
                <a:solidFill>
                  <a:srgbClr val="003399"/>
                </a:solidFill>
                <a:latin typeface="Montserrat Hairline"/>
              </a:rPr>
              <a:t> Foundation</a:t>
            </a:r>
          </a:p>
          <a:p>
            <a:pPr algn="ctr"/>
            <a:r>
              <a:rPr lang="en-US" sz="800" b="1" dirty="0" smtClean="0">
                <a:solidFill>
                  <a:srgbClr val="003399"/>
                </a:solidFill>
                <a:latin typeface="Montserrat Hairline"/>
              </a:rPr>
              <a:t>(FRANCE)</a:t>
            </a:r>
            <a:endParaRPr lang="fr-FR" sz="800" b="1" dirty="0">
              <a:solidFill>
                <a:srgbClr val="003399"/>
              </a:solidFill>
              <a:latin typeface="Montserrat Hairline"/>
            </a:endParaRPr>
          </a:p>
        </p:txBody>
      </p:sp>
      <p:pic>
        <p:nvPicPr>
          <p:cNvPr id="32" name="Picture 9"/>
          <p:cNvPicPr>
            <a:picLocks noChangeAspect="1" noChangeArrowheads="1"/>
          </p:cNvPicPr>
          <p:nvPr/>
        </p:nvPicPr>
        <p:blipFill>
          <a:blip r:embed="rId5" cstate="print"/>
          <a:srcRect/>
          <a:stretch>
            <a:fillRect/>
          </a:stretch>
        </p:blipFill>
        <p:spPr bwMode="auto">
          <a:xfrm>
            <a:off x="211131" y="9262681"/>
            <a:ext cx="773640" cy="576336"/>
          </a:xfrm>
          <a:prstGeom prst="rect">
            <a:avLst/>
          </a:prstGeom>
          <a:noFill/>
        </p:spPr>
      </p:pic>
      <p:pic>
        <p:nvPicPr>
          <p:cNvPr id="42" name="3 Imagen" descr="logo.jpg"/>
          <p:cNvPicPr>
            <a:picLocks noChangeAspect="1" noChangeArrowheads="1"/>
          </p:cNvPicPr>
          <p:nvPr/>
        </p:nvPicPr>
        <p:blipFill>
          <a:blip r:embed="rId6" cstate="print"/>
          <a:srcRect/>
          <a:stretch>
            <a:fillRect/>
          </a:stretch>
        </p:blipFill>
        <p:spPr bwMode="auto">
          <a:xfrm>
            <a:off x="2024042" y="9278408"/>
            <a:ext cx="428115" cy="537633"/>
          </a:xfrm>
          <a:prstGeom prst="rect">
            <a:avLst/>
          </a:prstGeom>
          <a:noFill/>
        </p:spPr>
      </p:pic>
      <p:pic>
        <p:nvPicPr>
          <p:cNvPr id="43" name="Slika 2" descr="logoZRCSAZU dvobarven [Converted]"/>
          <p:cNvPicPr>
            <a:picLocks noChangeAspect="1" noChangeArrowheads="1"/>
          </p:cNvPicPr>
          <p:nvPr/>
        </p:nvPicPr>
        <p:blipFill>
          <a:blip r:embed="rId7" cstate="print"/>
          <a:srcRect/>
          <a:stretch>
            <a:fillRect/>
          </a:stretch>
        </p:blipFill>
        <p:spPr bwMode="auto">
          <a:xfrm>
            <a:off x="8720150" y="9385722"/>
            <a:ext cx="422274" cy="521326"/>
          </a:xfrm>
          <a:prstGeom prst="rect">
            <a:avLst/>
          </a:prstGeom>
          <a:noFill/>
        </p:spPr>
      </p:pic>
      <p:pic>
        <p:nvPicPr>
          <p:cNvPr id="44" name="Picture 6" descr="FAMP GRANDE"/>
          <p:cNvPicPr>
            <a:picLocks noChangeAspect="1" noChangeArrowheads="1"/>
          </p:cNvPicPr>
          <p:nvPr/>
        </p:nvPicPr>
        <p:blipFill>
          <a:blip r:embed="rId8" cstate="print"/>
          <a:srcRect/>
          <a:stretch>
            <a:fillRect/>
          </a:stretch>
        </p:blipFill>
        <p:spPr bwMode="auto">
          <a:xfrm>
            <a:off x="2709872" y="9353549"/>
            <a:ext cx="948266" cy="524933"/>
          </a:xfrm>
          <a:prstGeom prst="rect">
            <a:avLst/>
          </a:prstGeom>
          <a:noFill/>
        </p:spPr>
      </p:pic>
      <p:pic>
        <p:nvPicPr>
          <p:cNvPr id="45" name="Imagen 1"/>
          <p:cNvPicPr>
            <a:picLocks noChangeAspect="1" noChangeArrowheads="1"/>
          </p:cNvPicPr>
          <p:nvPr/>
        </p:nvPicPr>
        <p:blipFill>
          <a:blip r:embed="rId9" cstate="print"/>
          <a:srcRect/>
          <a:stretch>
            <a:fillRect/>
          </a:stretch>
        </p:blipFill>
        <p:spPr bwMode="auto">
          <a:xfrm>
            <a:off x="5887142" y="9329702"/>
            <a:ext cx="473535" cy="497944"/>
          </a:xfrm>
          <a:prstGeom prst="rect">
            <a:avLst/>
          </a:prstGeom>
          <a:noFill/>
        </p:spPr>
      </p:pic>
      <p:pic>
        <p:nvPicPr>
          <p:cNvPr id="46" name="Imagen 12" descr="http://www.steproject.eu/img/partners/logoSARGA.jpg">
            <a:hlinkClick r:id="rId10"/>
          </p:cNvPr>
          <p:cNvPicPr>
            <a:picLocks noChangeAspect="1" noChangeArrowheads="1"/>
          </p:cNvPicPr>
          <p:nvPr/>
        </p:nvPicPr>
        <p:blipFill>
          <a:blip r:embed="rId11" cstate="print"/>
          <a:srcRect/>
          <a:stretch>
            <a:fillRect/>
          </a:stretch>
        </p:blipFill>
        <p:spPr bwMode="auto">
          <a:xfrm>
            <a:off x="4797415" y="9529763"/>
            <a:ext cx="818586" cy="233882"/>
          </a:xfrm>
          <a:prstGeom prst="rect">
            <a:avLst/>
          </a:prstGeom>
          <a:noFill/>
        </p:spPr>
      </p:pic>
      <p:pic>
        <p:nvPicPr>
          <p:cNvPr id="47" name="Imagen 21" descr=":Captura de pantalla 2017-08-23 a las 14.03.01.png"/>
          <p:cNvPicPr>
            <a:picLocks noChangeAspect="1" noChangeArrowheads="1"/>
          </p:cNvPicPr>
          <p:nvPr/>
        </p:nvPicPr>
        <p:blipFill>
          <a:blip r:embed="rId12" cstate="print"/>
          <a:srcRect/>
          <a:stretch>
            <a:fillRect/>
          </a:stretch>
        </p:blipFill>
        <p:spPr bwMode="auto">
          <a:xfrm>
            <a:off x="6456790" y="9515453"/>
            <a:ext cx="1090246" cy="255057"/>
          </a:xfrm>
          <a:prstGeom prst="rect">
            <a:avLst/>
          </a:prstGeom>
          <a:noFill/>
        </p:spPr>
      </p:pic>
      <p:pic>
        <p:nvPicPr>
          <p:cNvPr id="48" name="Immagine 1" descr="Immagine1"/>
          <p:cNvPicPr>
            <a:picLocks noChangeAspect="1" noChangeArrowheads="1"/>
          </p:cNvPicPr>
          <p:nvPr/>
        </p:nvPicPr>
        <p:blipFill>
          <a:blip r:embed="rId13" cstate="print"/>
          <a:srcRect/>
          <a:stretch>
            <a:fillRect/>
          </a:stretch>
        </p:blipFill>
        <p:spPr bwMode="auto">
          <a:xfrm>
            <a:off x="7797275" y="9362616"/>
            <a:ext cx="490077" cy="583130"/>
          </a:xfrm>
          <a:prstGeom prst="rect">
            <a:avLst/>
          </a:prstGeom>
          <a:noFill/>
        </p:spPr>
      </p:pic>
      <p:pic>
        <p:nvPicPr>
          <p:cNvPr id="49" name="Image 1" descr="LOGO+DESCRIPTEUR_ENG"/>
          <p:cNvPicPr>
            <a:picLocks noChangeAspect="1" noChangeArrowheads="1"/>
          </p:cNvPicPr>
          <p:nvPr/>
        </p:nvPicPr>
        <p:blipFill>
          <a:blip r:embed="rId14" cstate="print"/>
          <a:srcRect/>
          <a:stretch>
            <a:fillRect/>
          </a:stretch>
        </p:blipFill>
        <p:spPr bwMode="auto">
          <a:xfrm>
            <a:off x="3752672" y="9339253"/>
            <a:ext cx="1008961" cy="533400"/>
          </a:xfrm>
          <a:prstGeom prst="rect">
            <a:avLst/>
          </a:prstGeom>
          <a:noFill/>
        </p:spPr>
      </p:pic>
      <p:pic>
        <p:nvPicPr>
          <p:cNvPr id="54" name="0 Imagen" descr="Logo_CIRF.jpg"/>
          <p:cNvPicPr/>
          <p:nvPr/>
        </p:nvPicPr>
        <p:blipFill>
          <a:blip r:embed="rId15" cstate="print"/>
          <a:stretch>
            <a:fillRect/>
          </a:stretch>
        </p:blipFill>
        <p:spPr>
          <a:xfrm>
            <a:off x="1128032" y="9286875"/>
            <a:ext cx="695325" cy="533400"/>
          </a:xfrm>
          <a:prstGeom prst="rect">
            <a:avLst/>
          </a:prstGeom>
        </p:spPr>
      </p:pic>
      <p:sp>
        <p:nvSpPr>
          <p:cNvPr id="55" name="ZoneTexte 27"/>
          <p:cNvSpPr txBox="1"/>
          <p:nvPr/>
        </p:nvSpPr>
        <p:spPr>
          <a:xfrm>
            <a:off x="5429250" y="11124955"/>
            <a:ext cx="3954529" cy="824158"/>
          </a:xfrm>
          <a:prstGeom prst="rect">
            <a:avLst/>
          </a:prstGeom>
          <a:noFill/>
        </p:spPr>
        <p:txBody>
          <a:bodyPr wrap="square" rtlCol="0">
            <a:noAutofit/>
          </a:bodyPr>
          <a:lstStyle/>
          <a:p>
            <a:r>
              <a:rPr lang="fr-FR" sz="1200" b="1" dirty="0" smtClean="0">
                <a:solidFill>
                  <a:srgbClr val="003399"/>
                </a:solidFill>
                <a:latin typeface="Montserrat Hairline" panose="00000300000000000000" pitchFamily="50" charset="0"/>
              </a:rPr>
              <a:t>E-mail: claudio.perin@regione.veneto.it</a:t>
            </a:r>
          </a:p>
          <a:p>
            <a:r>
              <a:rPr lang="fr-FR" sz="1200" b="1" dirty="0" smtClean="0">
                <a:solidFill>
                  <a:srgbClr val="003399"/>
                </a:solidFill>
                <a:latin typeface="Montserrat Hairline" panose="00000300000000000000" pitchFamily="50" charset="0"/>
              </a:rPr>
              <a:t>Tel</a:t>
            </a:r>
            <a:r>
              <a:rPr lang="fr-FR" sz="1200" b="1" dirty="0">
                <a:solidFill>
                  <a:srgbClr val="003399"/>
                </a:solidFill>
                <a:latin typeface="Montserrat Hairline" panose="00000300000000000000" pitchFamily="50" charset="0"/>
              </a:rPr>
              <a:t>.  </a:t>
            </a:r>
            <a:r>
              <a:rPr lang="fr-FR" sz="1200" b="1" dirty="0" smtClean="0">
                <a:solidFill>
                  <a:srgbClr val="003399"/>
                </a:solidFill>
                <a:latin typeface="Montserrat Hairline" panose="00000300000000000000" pitchFamily="50" charset="0"/>
              </a:rPr>
              <a:t> +</a:t>
            </a:r>
            <a:r>
              <a:rPr lang="fr-FR" sz="1200" b="1" dirty="0">
                <a:solidFill>
                  <a:srgbClr val="003399"/>
                </a:solidFill>
                <a:latin typeface="Montserrat Hairline" panose="00000300000000000000" pitchFamily="50" charset="0"/>
              </a:rPr>
              <a:t>39 </a:t>
            </a:r>
            <a:r>
              <a:rPr lang="fr-FR" sz="1200" b="1" dirty="0" smtClean="0">
                <a:solidFill>
                  <a:srgbClr val="003399"/>
                </a:solidFill>
                <a:latin typeface="Montserrat Hairline" panose="00000300000000000000" pitchFamily="50" charset="0"/>
              </a:rPr>
              <a:t>041 2792374</a:t>
            </a:r>
          </a:p>
          <a:p>
            <a:r>
              <a:rPr lang="fr-FR" sz="1200" b="1" dirty="0" err="1" smtClean="0">
                <a:solidFill>
                  <a:srgbClr val="003399"/>
                </a:solidFill>
                <a:latin typeface="Montserrat Hairline" panose="00000300000000000000" pitchFamily="50" charset="0"/>
              </a:rPr>
              <a:t>Facebook</a:t>
            </a:r>
            <a:r>
              <a:rPr lang="fr-FR" sz="1200" b="1" dirty="0" smtClean="0">
                <a:solidFill>
                  <a:srgbClr val="003399"/>
                </a:solidFill>
                <a:latin typeface="Montserrat Hairline" panose="00000300000000000000" pitchFamily="50" charset="0"/>
              </a:rPr>
              <a:t>/</a:t>
            </a:r>
            <a:r>
              <a:rPr lang="fr-FR" sz="1200" b="1" dirty="0" err="1" smtClean="0">
                <a:solidFill>
                  <a:srgbClr val="003399"/>
                </a:solidFill>
                <a:latin typeface="Montserrat Hairline" panose="00000300000000000000" pitchFamily="50" charset="0"/>
              </a:rPr>
              <a:t>Twitter</a:t>
            </a:r>
            <a:endParaRPr lang="fr-FR" sz="1200" b="1" dirty="0" smtClean="0">
              <a:solidFill>
                <a:srgbClr val="003399"/>
              </a:solidFill>
              <a:latin typeface="Montserrat Hairline" panose="00000300000000000000" pitchFamily="50" charset="0"/>
            </a:endParaRPr>
          </a:p>
          <a:p>
            <a:r>
              <a:rPr lang="es-ES" sz="1200" b="1" dirty="0" smtClean="0">
                <a:solidFill>
                  <a:srgbClr val="003399"/>
                </a:solidFill>
                <a:latin typeface="Montserrat Hairline" panose="00000300000000000000" pitchFamily="50" charset="0"/>
                <a:hlinkClick r:id="rId16"/>
              </a:rPr>
              <a:t>@</a:t>
            </a:r>
            <a:r>
              <a:rPr lang="es-ES" sz="1200" b="1" dirty="0" err="1" smtClean="0">
                <a:solidFill>
                  <a:srgbClr val="003399"/>
                </a:solidFill>
                <a:latin typeface="Montserrat Hairline" panose="00000300000000000000" pitchFamily="50" charset="0"/>
                <a:hlinkClick r:id="rId16"/>
              </a:rPr>
              <a:t>wetnet</a:t>
            </a:r>
            <a:r>
              <a:rPr lang="es-ES" sz="1200" b="1" dirty="0" smtClean="0">
                <a:solidFill>
                  <a:srgbClr val="003399"/>
                </a:solidFill>
                <a:latin typeface="Montserrat Hairline" panose="00000300000000000000" pitchFamily="50" charset="0"/>
                <a:hlinkClick r:id="rId16"/>
              </a:rPr>
              <a:t>/@</a:t>
            </a:r>
            <a:r>
              <a:rPr lang="es-ES" sz="1200" b="1" dirty="0" err="1" smtClean="0">
                <a:solidFill>
                  <a:srgbClr val="003399"/>
                </a:solidFill>
                <a:latin typeface="Montserrat Hairline" panose="00000300000000000000" pitchFamily="50" charset="0"/>
                <a:hlinkClick r:id="rId16"/>
              </a:rPr>
              <a:t>wetnetmed</a:t>
            </a:r>
            <a:endParaRPr lang="fr-FR" sz="1200" b="1" dirty="0" smtClean="0">
              <a:solidFill>
                <a:srgbClr val="003399"/>
              </a:solidFill>
              <a:latin typeface="Montserrat Hairline" panose="00000300000000000000" pitchFamily="50" charset="0"/>
            </a:endParaRPr>
          </a:p>
          <a:p>
            <a:endParaRPr lang="fr-FR" sz="1200" b="1" dirty="0">
              <a:solidFill>
                <a:srgbClr val="003399"/>
              </a:solidFill>
              <a:latin typeface="Montserrat Hairline" panose="00000300000000000000" pitchFamily="50" charset="0"/>
            </a:endParaRPr>
          </a:p>
        </p:txBody>
      </p:sp>
    </p:spTree>
    <p:extLst>
      <p:ext uri="{BB962C8B-B14F-4D97-AF65-F5344CB8AC3E}">
        <p14:creationId xmlns="" xmlns:p14="http://schemas.microsoft.com/office/powerpoint/2010/main" val="1730250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55 Imagen" descr="people and wetlands_Pablo Vera (3).JPG"/>
          <p:cNvPicPr>
            <a:picLocks noChangeAspect="1"/>
          </p:cNvPicPr>
          <p:nvPr/>
        </p:nvPicPr>
        <p:blipFill>
          <a:blip r:embed="rId2" cstate="print"/>
          <a:stretch>
            <a:fillRect/>
          </a:stretch>
        </p:blipFill>
        <p:spPr>
          <a:xfrm>
            <a:off x="0" y="-829733"/>
            <a:ext cx="9601200" cy="6400024"/>
          </a:xfrm>
          <a:prstGeom prst="rect">
            <a:avLst/>
          </a:prstGeom>
        </p:spPr>
      </p:pic>
      <p:sp>
        <p:nvSpPr>
          <p:cNvPr id="11" name="Rectangle 10"/>
          <p:cNvSpPr/>
          <p:nvPr/>
        </p:nvSpPr>
        <p:spPr>
          <a:xfrm>
            <a:off x="4240208" y="-286546"/>
            <a:ext cx="5155023" cy="1384995"/>
          </a:xfrm>
          <a:prstGeom prst="rect">
            <a:avLst/>
          </a:prstGeom>
        </p:spPr>
        <p:txBody>
          <a:bodyPr wrap="square">
            <a:spAutoFit/>
          </a:bodyPr>
          <a:lstStyle/>
          <a:p>
            <a:pPr algn="r"/>
            <a:r>
              <a:rPr lang="en-US" sz="2800" b="1" dirty="0" smtClean="0">
                <a:solidFill>
                  <a:schemeClr val="bg1"/>
                </a:solidFill>
                <a:latin typeface="Montserrat" panose="02000505000000020004" pitchFamily="2" charset="0"/>
              </a:rPr>
              <a:t>Coordinated management and networking of Mediterranean wetlands</a:t>
            </a:r>
            <a:endParaRPr lang="es-ES" sz="2800" b="1" dirty="0" smtClean="0">
              <a:solidFill>
                <a:schemeClr val="bg1"/>
              </a:solidFill>
              <a:latin typeface="Montserrat" panose="02000505000000020004" pitchFamily="2" charset="0"/>
            </a:endParaRPr>
          </a:p>
        </p:txBody>
      </p:sp>
      <p:sp>
        <p:nvSpPr>
          <p:cNvPr id="24" name="ZoneTexte 23"/>
          <p:cNvSpPr txBox="1"/>
          <p:nvPr/>
        </p:nvSpPr>
        <p:spPr>
          <a:xfrm>
            <a:off x="-15508" y="8507103"/>
            <a:ext cx="9568308" cy="338554"/>
          </a:xfrm>
          <a:prstGeom prst="rect">
            <a:avLst/>
          </a:prstGeom>
          <a:noFill/>
        </p:spPr>
        <p:txBody>
          <a:bodyPr wrap="square" rtlCol="0">
            <a:spAutoFit/>
          </a:bodyPr>
          <a:lstStyle/>
          <a:p>
            <a:pPr algn="ctr"/>
            <a:r>
              <a:rPr lang="fr-FR" sz="1600" b="1" dirty="0" smtClean="0">
                <a:solidFill>
                  <a:srgbClr val="83C341"/>
                </a:solidFill>
                <a:latin typeface="Montserrat" panose="02000505000000020004" pitchFamily="2" charset="0"/>
              </a:rPr>
              <a:t>Project </a:t>
            </a:r>
            <a:r>
              <a:rPr lang="fr-FR" sz="1600" b="1" dirty="0" err="1" smtClean="0">
                <a:solidFill>
                  <a:srgbClr val="83C341"/>
                </a:solidFill>
                <a:latin typeface="Montserrat" panose="02000505000000020004" pitchFamily="2" charset="0"/>
              </a:rPr>
              <a:t>partners</a:t>
            </a:r>
            <a:endParaRPr lang="fr-FR" sz="1600" b="1" dirty="0">
              <a:solidFill>
                <a:srgbClr val="83C341"/>
              </a:solidFill>
              <a:latin typeface="Montserrat" panose="02000505000000020004" pitchFamily="2" charset="0"/>
            </a:endParaRPr>
          </a:p>
        </p:txBody>
      </p:sp>
      <p:cxnSp>
        <p:nvCxnSpPr>
          <p:cNvPr id="25" name="Connecteur droit 24"/>
          <p:cNvCxnSpPr/>
          <p:nvPr/>
        </p:nvCxnSpPr>
        <p:spPr>
          <a:xfrm flipH="1">
            <a:off x="266786" y="8695987"/>
            <a:ext cx="3259645" cy="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5898759" y="8711753"/>
            <a:ext cx="3418919" cy="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92201" y="9768127"/>
            <a:ext cx="854734" cy="461665"/>
          </a:xfrm>
          <a:prstGeom prst="rect">
            <a:avLst/>
          </a:prstGeom>
        </p:spPr>
        <p:txBody>
          <a:bodyPr wrap="square">
            <a:spAutoFit/>
          </a:bodyPr>
          <a:lstStyle/>
          <a:p>
            <a:pPr algn="ctr"/>
            <a:r>
              <a:rPr lang="en-US" sz="800" b="1" dirty="0" smtClean="0">
                <a:solidFill>
                  <a:srgbClr val="003399"/>
                </a:solidFill>
                <a:latin typeface="Montserrat Hairline" panose="00000300000000000000" pitchFamily="50" charset="0"/>
              </a:rPr>
              <a:t>Province</a:t>
            </a:r>
          </a:p>
          <a:p>
            <a:pPr algn="ctr"/>
            <a:r>
              <a:rPr lang="en-US" sz="800" b="1" dirty="0" smtClean="0">
                <a:solidFill>
                  <a:srgbClr val="003399"/>
                </a:solidFill>
                <a:latin typeface="Montserrat Hairline" panose="00000300000000000000" pitchFamily="50" charset="0"/>
              </a:rPr>
              <a:t>of Vercelli</a:t>
            </a:r>
          </a:p>
          <a:p>
            <a:pPr algn="ctr"/>
            <a:r>
              <a:rPr lang="en-US" sz="800" b="1" dirty="0" smtClean="0">
                <a:solidFill>
                  <a:srgbClr val="003399"/>
                </a:solidFill>
                <a:latin typeface="Montserrat Hairline" panose="00000300000000000000" pitchFamily="50" charset="0"/>
              </a:rPr>
              <a:t>(ITALY)</a:t>
            </a:r>
            <a:endParaRPr lang="fr-FR" sz="800" b="1" dirty="0">
              <a:solidFill>
                <a:srgbClr val="003399"/>
              </a:solidFill>
              <a:latin typeface="Montserrat Hairline" panose="00000300000000000000" pitchFamily="50" charset="0"/>
            </a:endParaRPr>
          </a:p>
        </p:txBody>
      </p:sp>
      <p:sp>
        <p:nvSpPr>
          <p:cNvPr id="19" name="Rectangle 18"/>
          <p:cNvSpPr/>
          <p:nvPr/>
        </p:nvSpPr>
        <p:spPr>
          <a:xfrm>
            <a:off x="8432800" y="9782641"/>
            <a:ext cx="994703" cy="954107"/>
          </a:xfrm>
          <a:prstGeom prst="rect">
            <a:avLst/>
          </a:prstGeom>
        </p:spPr>
        <p:txBody>
          <a:bodyPr wrap="square">
            <a:spAutoFit/>
          </a:bodyPr>
          <a:lstStyle/>
          <a:p>
            <a:pPr algn="ctr"/>
            <a:r>
              <a:rPr lang="en-US" sz="800" b="1" dirty="0" smtClean="0">
                <a:solidFill>
                  <a:srgbClr val="003399"/>
                </a:solidFill>
                <a:latin typeface="Montserrat Hairline"/>
              </a:rPr>
              <a:t>Research Centre of the Slovenian Academy of Sciences and Arts</a:t>
            </a:r>
          </a:p>
          <a:p>
            <a:pPr algn="ctr"/>
            <a:r>
              <a:rPr lang="en-US" sz="800" b="1" dirty="0" smtClean="0">
                <a:solidFill>
                  <a:srgbClr val="003399"/>
                </a:solidFill>
                <a:latin typeface="Montserrat Hairline"/>
              </a:rPr>
              <a:t>(SLOVENIA)</a:t>
            </a:r>
            <a:endParaRPr lang="fr-FR" sz="800" b="1" dirty="0">
              <a:solidFill>
                <a:srgbClr val="003399"/>
              </a:solidFill>
              <a:latin typeface="Montserrat Hairline"/>
            </a:endParaRPr>
          </a:p>
        </p:txBody>
      </p:sp>
      <p:sp>
        <p:nvSpPr>
          <p:cNvPr id="20" name="Rectangle 19"/>
          <p:cNvSpPr/>
          <p:nvPr/>
        </p:nvSpPr>
        <p:spPr>
          <a:xfrm>
            <a:off x="870856" y="9782641"/>
            <a:ext cx="1020770" cy="584775"/>
          </a:xfrm>
          <a:prstGeom prst="rect">
            <a:avLst/>
          </a:prstGeom>
        </p:spPr>
        <p:txBody>
          <a:bodyPr wrap="square">
            <a:spAutoFit/>
          </a:bodyPr>
          <a:lstStyle/>
          <a:p>
            <a:pPr algn="ctr"/>
            <a:r>
              <a:rPr lang="en-US" sz="800" b="1" dirty="0" smtClean="0">
                <a:solidFill>
                  <a:srgbClr val="003399"/>
                </a:solidFill>
                <a:latin typeface="Montserrat Hairline" panose="00000300000000000000" pitchFamily="50" charset="0"/>
              </a:rPr>
              <a:t>Italian Centre for River Restoration</a:t>
            </a:r>
          </a:p>
          <a:p>
            <a:pPr algn="ctr"/>
            <a:r>
              <a:rPr lang="en-US" sz="800" b="1" dirty="0" smtClean="0">
                <a:solidFill>
                  <a:srgbClr val="003399"/>
                </a:solidFill>
                <a:latin typeface="Montserrat Hairline" panose="00000300000000000000" pitchFamily="50" charset="0"/>
              </a:rPr>
              <a:t>(ITALY)</a:t>
            </a:r>
            <a:endParaRPr lang="fr-FR" sz="800" b="1" dirty="0">
              <a:solidFill>
                <a:srgbClr val="003399"/>
              </a:solidFill>
              <a:latin typeface="Montserrat Hairline" panose="00000300000000000000" pitchFamily="50" charset="0"/>
            </a:endParaRPr>
          </a:p>
        </p:txBody>
      </p:sp>
      <p:sp>
        <p:nvSpPr>
          <p:cNvPr id="21" name="Rectangle 20"/>
          <p:cNvSpPr/>
          <p:nvPr/>
        </p:nvSpPr>
        <p:spPr>
          <a:xfrm>
            <a:off x="200950" y="9782641"/>
            <a:ext cx="754012" cy="461665"/>
          </a:xfrm>
          <a:prstGeom prst="rect">
            <a:avLst/>
          </a:prstGeom>
        </p:spPr>
        <p:txBody>
          <a:bodyPr wrap="square">
            <a:spAutoFit/>
          </a:bodyPr>
          <a:lstStyle/>
          <a:p>
            <a:pPr algn="ctr"/>
            <a:r>
              <a:rPr lang="en-US" sz="800" b="1" dirty="0" smtClean="0">
                <a:solidFill>
                  <a:srgbClr val="003399"/>
                </a:solidFill>
                <a:latin typeface="Montserrat Hairline" panose="00000300000000000000" pitchFamily="50" charset="0"/>
              </a:rPr>
              <a:t>Veneto Region</a:t>
            </a:r>
          </a:p>
          <a:p>
            <a:pPr algn="ctr"/>
            <a:r>
              <a:rPr lang="en-US" sz="800" b="1" dirty="0" smtClean="0">
                <a:solidFill>
                  <a:srgbClr val="003399"/>
                </a:solidFill>
                <a:latin typeface="Montserrat Hairline" panose="00000300000000000000" pitchFamily="50" charset="0"/>
              </a:rPr>
              <a:t>(ITALY)</a:t>
            </a:r>
            <a:endParaRPr lang="fr-FR" sz="800" dirty="0"/>
          </a:p>
        </p:txBody>
      </p:sp>
      <p:sp>
        <p:nvSpPr>
          <p:cNvPr id="22" name="Rectangle 21"/>
          <p:cNvSpPr/>
          <p:nvPr/>
        </p:nvSpPr>
        <p:spPr>
          <a:xfrm>
            <a:off x="2659426" y="9782641"/>
            <a:ext cx="1044924" cy="707886"/>
          </a:xfrm>
          <a:prstGeom prst="rect">
            <a:avLst/>
          </a:prstGeom>
        </p:spPr>
        <p:txBody>
          <a:bodyPr wrap="square">
            <a:spAutoFit/>
          </a:bodyPr>
          <a:lstStyle/>
          <a:p>
            <a:pPr algn="ctr"/>
            <a:r>
              <a:rPr lang="en-US" sz="800" b="1" dirty="0" smtClean="0">
                <a:solidFill>
                  <a:srgbClr val="003399"/>
                </a:solidFill>
                <a:latin typeface="Montserrat Hairline"/>
              </a:rPr>
              <a:t>Andalusian Federation</a:t>
            </a:r>
          </a:p>
          <a:p>
            <a:pPr algn="ctr"/>
            <a:r>
              <a:rPr lang="en-US" sz="800" b="1" dirty="0" smtClean="0">
                <a:solidFill>
                  <a:srgbClr val="003399"/>
                </a:solidFill>
                <a:latin typeface="Montserrat Hairline"/>
              </a:rPr>
              <a:t>of Towns</a:t>
            </a:r>
          </a:p>
          <a:p>
            <a:pPr algn="ctr"/>
            <a:r>
              <a:rPr lang="en-US" sz="800" b="1" dirty="0" smtClean="0">
                <a:solidFill>
                  <a:srgbClr val="003399"/>
                </a:solidFill>
                <a:latin typeface="Montserrat Hairline"/>
              </a:rPr>
              <a:t>and Provinces</a:t>
            </a:r>
          </a:p>
          <a:p>
            <a:pPr algn="ctr"/>
            <a:r>
              <a:rPr lang="en-US" sz="800" b="1" dirty="0" smtClean="0">
                <a:solidFill>
                  <a:srgbClr val="003399"/>
                </a:solidFill>
                <a:latin typeface="Montserrat Hairline"/>
              </a:rPr>
              <a:t>(SPAIN)</a:t>
            </a:r>
            <a:endParaRPr lang="fr-FR" sz="800" b="1" dirty="0">
              <a:solidFill>
                <a:srgbClr val="003399"/>
              </a:solidFill>
              <a:latin typeface="Montserrat Hairline"/>
            </a:endParaRPr>
          </a:p>
        </p:txBody>
      </p:sp>
      <p:sp>
        <p:nvSpPr>
          <p:cNvPr id="14" name="ZoneTexte 13"/>
          <p:cNvSpPr txBox="1"/>
          <p:nvPr/>
        </p:nvSpPr>
        <p:spPr>
          <a:xfrm>
            <a:off x="199644" y="6199716"/>
            <a:ext cx="9200963" cy="2554545"/>
          </a:xfrm>
          <a:prstGeom prst="rect">
            <a:avLst/>
          </a:prstGeom>
          <a:noFill/>
        </p:spPr>
        <p:txBody>
          <a:bodyPr wrap="square" rtlCol="0">
            <a:spAutoFit/>
          </a:bodyPr>
          <a:lstStyle/>
          <a:p>
            <a:pPr algn="just"/>
            <a:r>
              <a:rPr lang="en-US" sz="1600" dirty="0">
                <a:solidFill>
                  <a:srgbClr val="003399"/>
                </a:solidFill>
                <a:latin typeface="Montserrat Light" panose="00000400000000000000" pitchFamily="50" charset="0"/>
              </a:rPr>
              <a:t>Europe’s wetlands are </a:t>
            </a:r>
            <a:r>
              <a:rPr lang="en-US" sz="1600" dirty="0" smtClean="0">
                <a:solidFill>
                  <a:srgbClr val="003399"/>
                </a:solidFill>
                <a:latin typeface="Montserrat Light" panose="00000400000000000000" pitchFamily="50" charset="0"/>
              </a:rPr>
              <a:t>relevant environments</a:t>
            </a:r>
            <a:r>
              <a:rPr lang="en-US" sz="1600" dirty="0">
                <a:solidFill>
                  <a:srgbClr val="003399"/>
                </a:solidFill>
                <a:latin typeface="Montserrat Light" panose="00000400000000000000" pitchFamily="50" charset="0"/>
              </a:rPr>
              <a:t>, hugely contributing to biodiversity and related ecosystem services. Their protection intertwines </a:t>
            </a:r>
            <a:r>
              <a:rPr lang="en-US" sz="1600" dirty="0" smtClean="0">
                <a:solidFill>
                  <a:srgbClr val="003399"/>
                </a:solidFill>
                <a:latin typeface="Montserrat Light" panose="00000400000000000000" pitchFamily="50" charset="0"/>
              </a:rPr>
              <a:t>scientific </a:t>
            </a:r>
            <a:r>
              <a:rPr lang="en-US" sz="1600" dirty="0">
                <a:solidFill>
                  <a:srgbClr val="003399"/>
                </a:solidFill>
                <a:latin typeface="Montserrat Light" panose="00000400000000000000" pitchFamily="50" charset="0"/>
              </a:rPr>
              <a:t>aspects and governance concerns. WETNET </a:t>
            </a:r>
            <a:r>
              <a:rPr lang="en-US" sz="1600" dirty="0" smtClean="0">
                <a:solidFill>
                  <a:srgbClr val="003399"/>
                </a:solidFill>
                <a:latin typeface="Montserrat Light" panose="00000400000000000000" pitchFamily="50" charset="0"/>
              </a:rPr>
              <a:t>project tackles </a:t>
            </a:r>
            <a:r>
              <a:rPr lang="en-US" sz="1600" dirty="0">
                <a:solidFill>
                  <a:srgbClr val="003399"/>
                </a:solidFill>
                <a:latin typeface="Montserrat Light" panose="00000400000000000000" pitchFamily="50" charset="0"/>
              </a:rPr>
              <a:t>the issue of </a:t>
            </a:r>
            <a:r>
              <a:rPr lang="en-US" sz="1600" dirty="0" smtClean="0">
                <a:solidFill>
                  <a:srgbClr val="003399"/>
                </a:solidFill>
                <a:latin typeface="Montserrat Light" panose="00000400000000000000" pitchFamily="50" charset="0"/>
              </a:rPr>
              <a:t>testing a </a:t>
            </a:r>
            <a:r>
              <a:rPr lang="en-US" sz="1600" dirty="0">
                <a:solidFill>
                  <a:srgbClr val="003399"/>
                </a:solidFill>
                <a:latin typeface="Montserrat Light" panose="00000400000000000000" pitchFamily="50" charset="0"/>
              </a:rPr>
              <a:t>multilevel governance </a:t>
            </a:r>
            <a:r>
              <a:rPr lang="en-US" sz="1600" dirty="0" smtClean="0">
                <a:solidFill>
                  <a:srgbClr val="003399"/>
                </a:solidFill>
                <a:latin typeface="Montserrat Light" panose="00000400000000000000" pitchFamily="50" charset="0"/>
              </a:rPr>
              <a:t>model for </a:t>
            </a:r>
            <a:r>
              <a:rPr lang="en-US" sz="1600" dirty="0">
                <a:solidFill>
                  <a:srgbClr val="003399"/>
                </a:solidFill>
                <a:latin typeface="Montserrat Light" panose="00000400000000000000" pitchFamily="50" charset="0"/>
              </a:rPr>
              <a:t>Mediterranean wetlands, in order to define common priorities for their integrated management. Building on previous EU experiences on inclusive and negotiated environmental agreements, WETNET </a:t>
            </a:r>
            <a:r>
              <a:rPr lang="en-US" sz="1600" dirty="0" smtClean="0">
                <a:solidFill>
                  <a:srgbClr val="003399"/>
                </a:solidFill>
                <a:latin typeface="Montserrat Light" panose="00000400000000000000" pitchFamily="50" charset="0"/>
              </a:rPr>
              <a:t>aims to implement and </a:t>
            </a:r>
            <a:r>
              <a:rPr lang="en-US" sz="1600" dirty="0">
                <a:solidFill>
                  <a:srgbClr val="003399"/>
                </a:solidFill>
                <a:latin typeface="Montserrat Light" panose="00000400000000000000" pitchFamily="50" charset="0"/>
              </a:rPr>
              <a:t>transfer voluntary based “Wetlands Contracts”, </a:t>
            </a:r>
            <a:r>
              <a:rPr lang="en-US" sz="1600" dirty="0" smtClean="0">
                <a:solidFill>
                  <a:srgbClr val="003399"/>
                </a:solidFill>
                <a:latin typeface="Montserrat Light" panose="00000400000000000000" pitchFamily="50" charset="0"/>
              </a:rPr>
              <a:t>intended </a:t>
            </a:r>
            <a:r>
              <a:rPr lang="en-US" sz="1600" dirty="0">
                <a:solidFill>
                  <a:srgbClr val="003399"/>
                </a:solidFill>
                <a:latin typeface="Montserrat Light" panose="00000400000000000000" pitchFamily="50" charset="0"/>
              </a:rPr>
              <a:t>as participatory processes where private and public entities commit </a:t>
            </a:r>
            <a:r>
              <a:rPr lang="en-US" sz="1600" dirty="0" smtClean="0">
                <a:solidFill>
                  <a:srgbClr val="003399"/>
                </a:solidFill>
                <a:latin typeface="Montserrat Light" panose="00000400000000000000" pitchFamily="50" charset="0"/>
              </a:rPr>
              <a:t>themselves </a:t>
            </a:r>
            <a:r>
              <a:rPr lang="en-US" sz="1600" dirty="0">
                <a:solidFill>
                  <a:srgbClr val="003399"/>
                </a:solidFill>
                <a:latin typeface="Montserrat Light" panose="00000400000000000000" pitchFamily="50" charset="0"/>
              </a:rPr>
              <a:t>in mainstreaming wetlands preservation through their ordinary activities.</a:t>
            </a:r>
            <a:endParaRPr lang="fr-FR" sz="1600" dirty="0">
              <a:solidFill>
                <a:srgbClr val="003399"/>
              </a:solidFill>
              <a:latin typeface="Montserrat Light" panose="00000400000000000000" pitchFamily="50" charset="0"/>
            </a:endParaRPr>
          </a:p>
        </p:txBody>
      </p:sp>
      <p:sp>
        <p:nvSpPr>
          <p:cNvPr id="27" name="ZoneTexte 26"/>
          <p:cNvSpPr txBox="1"/>
          <p:nvPr/>
        </p:nvSpPr>
        <p:spPr>
          <a:xfrm>
            <a:off x="5439661" y="10813939"/>
            <a:ext cx="3523450" cy="276999"/>
          </a:xfrm>
          <a:prstGeom prst="rect">
            <a:avLst/>
          </a:prstGeom>
          <a:noFill/>
        </p:spPr>
        <p:txBody>
          <a:bodyPr wrap="square" rtlCol="0">
            <a:spAutoFit/>
          </a:bodyPr>
          <a:lstStyle/>
          <a:p>
            <a:r>
              <a:rPr lang="fr-FR" sz="1200" b="1" dirty="0" smtClean="0">
                <a:solidFill>
                  <a:schemeClr val="accent1">
                    <a:lumMod val="50000"/>
                  </a:schemeClr>
                </a:solidFill>
                <a:latin typeface="Montserrat" panose="02000505000000020004" pitchFamily="2" charset="0"/>
              </a:rPr>
              <a:t>www.interreg-med.eu\wetnet</a:t>
            </a:r>
            <a:endParaRPr lang="fr-FR" sz="1200" b="1" dirty="0">
              <a:solidFill>
                <a:schemeClr val="accent1">
                  <a:lumMod val="50000"/>
                </a:schemeClr>
              </a:solidFill>
              <a:latin typeface="Montserrat" panose="02000505000000020004" pitchFamily="2" charset="0"/>
            </a:endParaRPr>
          </a:p>
        </p:txBody>
      </p:sp>
      <p:grpSp>
        <p:nvGrpSpPr>
          <p:cNvPr id="2" name="Groupe 7"/>
          <p:cNvGrpSpPr/>
          <p:nvPr/>
        </p:nvGrpSpPr>
        <p:grpSpPr>
          <a:xfrm>
            <a:off x="789379" y="4418870"/>
            <a:ext cx="8231313" cy="1714953"/>
            <a:chOff x="789379" y="7109089"/>
            <a:chExt cx="8231313" cy="1714953"/>
          </a:xfrm>
        </p:grpSpPr>
        <p:pic>
          <p:nvPicPr>
            <p:cNvPr id="33" name="Image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9379" y="7118528"/>
              <a:ext cx="1705514" cy="1705514"/>
            </a:xfrm>
            <a:prstGeom prst="rect">
              <a:avLst/>
            </a:prstGeom>
          </p:spPr>
        </p:pic>
        <p:pic>
          <p:nvPicPr>
            <p:cNvPr id="34" name="Image 3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17289" y="7109089"/>
              <a:ext cx="1705514" cy="1705514"/>
            </a:xfrm>
            <a:prstGeom prst="rect">
              <a:avLst/>
            </a:prstGeom>
          </p:spPr>
        </p:pic>
        <p:pic>
          <p:nvPicPr>
            <p:cNvPr id="41" name="Image 4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00900" y="7109089"/>
              <a:ext cx="1705514" cy="1705514"/>
            </a:xfrm>
            <a:prstGeom prst="rect">
              <a:avLst/>
            </a:prstGeom>
          </p:spPr>
        </p:pic>
        <p:sp>
          <p:nvSpPr>
            <p:cNvPr id="35" name="Rectangle 34"/>
            <p:cNvSpPr/>
            <p:nvPr/>
          </p:nvSpPr>
          <p:spPr>
            <a:xfrm>
              <a:off x="896624" y="7634846"/>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2,252 M € </a:t>
              </a:r>
              <a:endParaRPr lang="fr-FR" sz="2000" dirty="0"/>
            </a:p>
          </p:txBody>
        </p:sp>
        <p:sp>
          <p:nvSpPr>
            <p:cNvPr id="36" name="Rectangle 35"/>
            <p:cNvSpPr/>
            <p:nvPr/>
          </p:nvSpPr>
          <p:spPr>
            <a:xfrm>
              <a:off x="4059688" y="7606271"/>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1,914 M € </a:t>
              </a:r>
              <a:endParaRPr lang="fr-FR" sz="2000" dirty="0"/>
            </a:p>
          </p:txBody>
        </p:sp>
        <p:sp>
          <p:nvSpPr>
            <p:cNvPr id="37" name="Rectangle 36"/>
            <p:cNvSpPr/>
            <p:nvPr/>
          </p:nvSpPr>
          <p:spPr>
            <a:xfrm>
              <a:off x="7281113" y="7587221"/>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30 </a:t>
              </a:r>
              <a:r>
                <a:rPr lang="fr-FR" sz="2000" dirty="0" err="1" smtClean="0">
                  <a:solidFill>
                    <a:srgbClr val="003399"/>
                  </a:solidFill>
                  <a:latin typeface="Montserrat Black" panose="00000A00000000000000" pitchFamily="50" charset="0"/>
                </a:rPr>
                <a:t>Months</a:t>
              </a:r>
              <a:r>
                <a:rPr lang="fr-FR" sz="2000" dirty="0" smtClean="0">
                  <a:solidFill>
                    <a:srgbClr val="003399"/>
                  </a:solidFill>
                  <a:latin typeface="Montserrat Black" panose="00000A00000000000000" pitchFamily="50" charset="0"/>
                </a:rPr>
                <a:t> </a:t>
              </a:r>
              <a:endParaRPr lang="fr-FR" sz="2000" dirty="0"/>
            </a:p>
          </p:txBody>
        </p:sp>
        <p:sp>
          <p:nvSpPr>
            <p:cNvPr id="38" name="ZoneTexte 37"/>
            <p:cNvSpPr txBox="1"/>
            <p:nvPr/>
          </p:nvSpPr>
          <p:spPr>
            <a:xfrm>
              <a:off x="1070155" y="8057818"/>
              <a:ext cx="1105486" cy="400110"/>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Project </a:t>
              </a:r>
              <a:br>
                <a:rPr lang="fr-FR" sz="1000" dirty="0" smtClean="0">
                  <a:solidFill>
                    <a:srgbClr val="003399"/>
                  </a:solidFill>
                  <a:latin typeface="Montserrat" panose="02000505000000020004" pitchFamily="2" charset="0"/>
                </a:rPr>
              </a:br>
              <a:r>
                <a:rPr lang="fr-FR" sz="1000" dirty="0" smtClean="0">
                  <a:solidFill>
                    <a:srgbClr val="003399"/>
                  </a:solidFill>
                  <a:latin typeface="Montserrat" panose="02000505000000020004" pitchFamily="2" charset="0"/>
                </a:rPr>
                <a:t>budget</a:t>
              </a:r>
              <a:endParaRPr lang="fr-FR" sz="1000" dirty="0">
                <a:solidFill>
                  <a:srgbClr val="003399"/>
                </a:solidFill>
                <a:latin typeface="Montserrat" panose="02000505000000020004" pitchFamily="2" charset="0"/>
              </a:endParaRPr>
            </a:p>
          </p:txBody>
        </p:sp>
        <p:sp>
          <p:nvSpPr>
            <p:cNvPr id="39" name="ZoneTexte 38"/>
            <p:cNvSpPr txBox="1"/>
            <p:nvPr/>
          </p:nvSpPr>
          <p:spPr>
            <a:xfrm>
              <a:off x="4072990" y="8086286"/>
              <a:ext cx="1309974" cy="246221"/>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ERDF / IPA</a:t>
              </a:r>
              <a:endParaRPr lang="fr-FR" sz="1000" dirty="0">
                <a:solidFill>
                  <a:srgbClr val="003399"/>
                </a:solidFill>
                <a:latin typeface="Montserrat" panose="02000505000000020004" pitchFamily="2" charset="0"/>
              </a:endParaRPr>
            </a:p>
          </p:txBody>
        </p:sp>
        <p:sp>
          <p:nvSpPr>
            <p:cNvPr id="40" name="ZoneTexte 39"/>
            <p:cNvSpPr txBox="1"/>
            <p:nvPr/>
          </p:nvSpPr>
          <p:spPr>
            <a:xfrm>
              <a:off x="7505643" y="8056420"/>
              <a:ext cx="1096027" cy="400110"/>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Project </a:t>
              </a:r>
              <a:r>
                <a:rPr lang="fr-FR" sz="1000" dirty="0">
                  <a:solidFill>
                    <a:srgbClr val="003399"/>
                  </a:solidFill>
                  <a:latin typeface="Montserrat" panose="02000505000000020004" pitchFamily="2" charset="0"/>
                </a:rPr>
                <a:t/>
              </a:r>
              <a:br>
                <a:rPr lang="fr-FR" sz="1000" dirty="0">
                  <a:solidFill>
                    <a:srgbClr val="003399"/>
                  </a:solidFill>
                  <a:latin typeface="Montserrat" panose="02000505000000020004" pitchFamily="2" charset="0"/>
                </a:rPr>
              </a:br>
              <a:r>
                <a:rPr lang="fr-FR" sz="1000" dirty="0">
                  <a:solidFill>
                    <a:srgbClr val="003399"/>
                  </a:solidFill>
                  <a:latin typeface="Montserrat" panose="02000505000000020004" pitchFamily="2" charset="0"/>
                </a:rPr>
                <a:t>duration</a:t>
              </a:r>
            </a:p>
          </p:txBody>
        </p:sp>
      </p:grpSp>
      <p:sp>
        <p:nvSpPr>
          <p:cNvPr id="50" name="Rectangle 19"/>
          <p:cNvSpPr/>
          <p:nvPr/>
        </p:nvSpPr>
        <p:spPr>
          <a:xfrm>
            <a:off x="4777452" y="9782641"/>
            <a:ext cx="751443" cy="707886"/>
          </a:xfrm>
          <a:prstGeom prst="rect">
            <a:avLst/>
          </a:prstGeom>
        </p:spPr>
        <p:txBody>
          <a:bodyPr wrap="square" anchor="ctr">
            <a:spAutoFit/>
          </a:bodyPr>
          <a:lstStyle/>
          <a:p>
            <a:pPr algn="ctr"/>
            <a:r>
              <a:rPr lang="en-US" sz="800" b="1" dirty="0" smtClean="0">
                <a:solidFill>
                  <a:srgbClr val="003399"/>
                </a:solidFill>
                <a:latin typeface="Montserrat Hairline"/>
              </a:rPr>
              <a:t>SARGA  Government</a:t>
            </a:r>
          </a:p>
          <a:p>
            <a:pPr algn="ctr"/>
            <a:r>
              <a:rPr lang="en-US" sz="800" b="1" dirty="0" smtClean="0">
                <a:solidFill>
                  <a:srgbClr val="003399"/>
                </a:solidFill>
                <a:latin typeface="Montserrat Hairline"/>
              </a:rPr>
              <a:t>of Aragon</a:t>
            </a:r>
          </a:p>
          <a:p>
            <a:pPr algn="ctr"/>
            <a:r>
              <a:rPr lang="en-US" sz="800" b="1" dirty="0" smtClean="0">
                <a:solidFill>
                  <a:srgbClr val="003399"/>
                </a:solidFill>
                <a:latin typeface="Montserrat Hairline"/>
              </a:rPr>
              <a:t>(SPAIN)</a:t>
            </a:r>
            <a:endParaRPr lang="fr-FR" sz="800" b="1" dirty="0">
              <a:solidFill>
                <a:srgbClr val="003399"/>
              </a:solidFill>
              <a:latin typeface="Montserrat Hairline"/>
            </a:endParaRPr>
          </a:p>
        </p:txBody>
      </p:sp>
      <p:sp>
        <p:nvSpPr>
          <p:cNvPr id="51" name="Rectangle 19"/>
          <p:cNvSpPr/>
          <p:nvPr/>
        </p:nvSpPr>
        <p:spPr>
          <a:xfrm>
            <a:off x="6662045" y="9782641"/>
            <a:ext cx="844618" cy="707886"/>
          </a:xfrm>
          <a:prstGeom prst="rect">
            <a:avLst/>
          </a:prstGeom>
        </p:spPr>
        <p:txBody>
          <a:bodyPr wrap="square" anchor="ctr">
            <a:spAutoFit/>
          </a:bodyPr>
          <a:lstStyle/>
          <a:p>
            <a:pPr algn="ctr"/>
            <a:r>
              <a:rPr lang="en-US" sz="800" b="1" dirty="0" smtClean="0">
                <a:solidFill>
                  <a:srgbClr val="003399"/>
                </a:solidFill>
                <a:latin typeface="Montserrat Hairline" panose="00000300000000000000" pitchFamily="50" charset="0"/>
              </a:rPr>
              <a:t>Development and Innovation Network</a:t>
            </a:r>
          </a:p>
          <a:p>
            <a:pPr algn="ctr"/>
            <a:r>
              <a:rPr lang="en-US" sz="800" b="1" dirty="0" smtClean="0">
                <a:solidFill>
                  <a:srgbClr val="003399"/>
                </a:solidFill>
                <a:latin typeface="Montserrat Hairline" panose="00000300000000000000" pitchFamily="50" charset="0"/>
              </a:rPr>
              <a:t>(PORTUGAL)</a:t>
            </a:r>
            <a:endParaRPr lang="fr-FR" sz="800" b="1" dirty="0">
              <a:solidFill>
                <a:srgbClr val="003399"/>
              </a:solidFill>
              <a:latin typeface="Montserrat Hairline" panose="00000300000000000000" pitchFamily="50" charset="0"/>
            </a:endParaRPr>
          </a:p>
        </p:txBody>
      </p:sp>
      <p:sp>
        <p:nvSpPr>
          <p:cNvPr id="52" name="51 Rectángulo"/>
          <p:cNvSpPr/>
          <p:nvPr/>
        </p:nvSpPr>
        <p:spPr>
          <a:xfrm>
            <a:off x="7532905" y="9782641"/>
            <a:ext cx="946629" cy="830997"/>
          </a:xfrm>
          <a:prstGeom prst="rect">
            <a:avLst/>
          </a:prstGeom>
        </p:spPr>
        <p:txBody>
          <a:bodyPr wrap="square" anchor="ctr">
            <a:spAutoFit/>
          </a:bodyPr>
          <a:lstStyle/>
          <a:p>
            <a:pPr algn="ctr"/>
            <a:r>
              <a:rPr lang="en-US" sz="800" b="1" dirty="0" err="1" smtClean="0">
                <a:solidFill>
                  <a:srgbClr val="003399"/>
                </a:solidFill>
                <a:latin typeface="Montserrat Hairline"/>
              </a:rPr>
              <a:t>Gozo</a:t>
            </a:r>
            <a:r>
              <a:rPr lang="en-US" sz="800" b="1" dirty="0" smtClean="0">
                <a:solidFill>
                  <a:srgbClr val="003399"/>
                </a:solidFill>
                <a:latin typeface="Montserrat Hairline"/>
              </a:rPr>
              <a:t> Development Agency of the </a:t>
            </a:r>
            <a:r>
              <a:rPr lang="en-US" sz="800" b="1" dirty="0" err="1" smtClean="0">
                <a:solidFill>
                  <a:srgbClr val="003399"/>
                </a:solidFill>
                <a:latin typeface="Montserrat Hairline"/>
              </a:rPr>
              <a:t>Gozo</a:t>
            </a:r>
            <a:r>
              <a:rPr lang="en-US" sz="800" b="1" dirty="0" smtClean="0">
                <a:solidFill>
                  <a:srgbClr val="003399"/>
                </a:solidFill>
                <a:latin typeface="Montserrat Hairline"/>
              </a:rPr>
              <a:t> Regional Committee</a:t>
            </a:r>
          </a:p>
          <a:p>
            <a:pPr algn="ctr"/>
            <a:r>
              <a:rPr lang="en-US" sz="800" b="1" dirty="0" smtClean="0">
                <a:solidFill>
                  <a:srgbClr val="003399"/>
                </a:solidFill>
                <a:latin typeface="Montserrat Hairline"/>
              </a:rPr>
              <a:t>(MALTA)</a:t>
            </a:r>
            <a:endParaRPr lang="es-ES" sz="800" b="1" dirty="0" smtClean="0">
              <a:solidFill>
                <a:srgbClr val="003399"/>
              </a:solidFill>
              <a:latin typeface="Montserrat Hairline"/>
            </a:endParaRPr>
          </a:p>
        </p:txBody>
      </p:sp>
      <p:sp>
        <p:nvSpPr>
          <p:cNvPr id="53" name="52 Rectángulo"/>
          <p:cNvSpPr/>
          <p:nvPr/>
        </p:nvSpPr>
        <p:spPr>
          <a:xfrm>
            <a:off x="5501152" y="9782641"/>
            <a:ext cx="938954" cy="584775"/>
          </a:xfrm>
          <a:prstGeom prst="rect">
            <a:avLst/>
          </a:prstGeom>
        </p:spPr>
        <p:txBody>
          <a:bodyPr wrap="square" anchor="ctr">
            <a:spAutoFit/>
          </a:bodyPr>
          <a:lstStyle/>
          <a:p>
            <a:pPr algn="ctr"/>
            <a:r>
              <a:rPr lang="en-US" sz="800" b="1" dirty="0" smtClean="0">
                <a:solidFill>
                  <a:srgbClr val="003399"/>
                </a:solidFill>
                <a:latin typeface="Montserrat Hairline" panose="00000300000000000000" pitchFamily="50" charset="0"/>
              </a:rPr>
              <a:t>Spanish Ornithological Society</a:t>
            </a:r>
          </a:p>
          <a:p>
            <a:pPr algn="ctr"/>
            <a:r>
              <a:rPr lang="en-US" sz="800" b="1" dirty="0" smtClean="0">
                <a:solidFill>
                  <a:srgbClr val="003399"/>
                </a:solidFill>
                <a:latin typeface="Montserrat Hairline" panose="00000300000000000000" pitchFamily="50" charset="0"/>
              </a:rPr>
              <a:t>(SPAIN)</a:t>
            </a:r>
            <a:endParaRPr lang="es-ES" sz="800" b="1" dirty="0" smtClean="0">
              <a:solidFill>
                <a:srgbClr val="003399"/>
              </a:solidFill>
              <a:latin typeface="Montserrat Hairline" panose="00000300000000000000" pitchFamily="50" charset="0"/>
            </a:endParaRPr>
          </a:p>
        </p:txBody>
      </p:sp>
      <p:pic>
        <p:nvPicPr>
          <p:cNvPr id="69" name="Immagine 5"/>
          <p:cNvPicPr>
            <a:picLocks noChangeAspect="1"/>
          </p:cNvPicPr>
          <p:nvPr/>
        </p:nvPicPr>
        <p:blipFill rotWithShape="1">
          <a:blip r:embed="rId4" cstate="print">
            <a:extLst>
              <a:ext uri="{28A0092B-C50C-407E-A947-70E740481C1C}">
                <a14:useLocalDpi xmlns="" xmlns:a14="http://schemas.microsoft.com/office/drawing/2010/main" val="0"/>
              </a:ext>
            </a:extLst>
          </a:blip>
          <a:srcRect l="4711" t="15847" r="51537" b="15783"/>
          <a:stretch/>
        </p:blipFill>
        <p:spPr>
          <a:xfrm>
            <a:off x="215152" y="10894892"/>
            <a:ext cx="4195483" cy="1695450"/>
          </a:xfrm>
          <a:prstGeom prst="rect">
            <a:avLst/>
          </a:prstGeom>
        </p:spPr>
      </p:pic>
      <p:pic>
        <p:nvPicPr>
          <p:cNvPr id="70" name="Immagine 5"/>
          <p:cNvPicPr>
            <a:picLocks noChangeAspect="1"/>
          </p:cNvPicPr>
          <p:nvPr/>
        </p:nvPicPr>
        <p:blipFill rotWithShape="1">
          <a:blip r:embed="rId4" cstate="print">
            <a:extLst>
              <a:ext uri="{28A0092B-C50C-407E-A947-70E740481C1C}">
                <a14:useLocalDpi xmlns="" xmlns:a14="http://schemas.microsoft.com/office/drawing/2010/main" val="0"/>
              </a:ext>
            </a:extLst>
          </a:blip>
          <a:srcRect l="47836" t="14374" b="60007"/>
          <a:stretch/>
        </p:blipFill>
        <p:spPr>
          <a:xfrm>
            <a:off x="5799267" y="12028210"/>
            <a:ext cx="3658829" cy="464696"/>
          </a:xfrm>
          <a:prstGeom prst="rect">
            <a:avLst/>
          </a:prstGeom>
        </p:spPr>
      </p:pic>
      <p:sp>
        <p:nvSpPr>
          <p:cNvPr id="31" name="Rectangle 19"/>
          <p:cNvSpPr/>
          <p:nvPr/>
        </p:nvSpPr>
        <p:spPr>
          <a:xfrm>
            <a:off x="3743186" y="9782641"/>
            <a:ext cx="889116" cy="461665"/>
          </a:xfrm>
          <a:prstGeom prst="rect">
            <a:avLst/>
          </a:prstGeom>
        </p:spPr>
        <p:txBody>
          <a:bodyPr wrap="square" anchor="ctr">
            <a:spAutoFit/>
          </a:bodyPr>
          <a:lstStyle/>
          <a:p>
            <a:pPr algn="ctr"/>
            <a:r>
              <a:rPr lang="en-US" sz="800" b="1" dirty="0" smtClean="0">
                <a:solidFill>
                  <a:srgbClr val="003399"/>
                </a:solidFill>
                <a:latin typeface="Montserrat Hairline"/>
              </a:rPr>
              <a:t>Tour du </a:t>
            </a:r>
            <a:r>
              <a:rPr lang="en-US" sz="800" b="1" dirty="0" err="1" smtClean="0">
                <a:solidFill>
                  <a:srgbClr val="003399"/>
                </a:solidFill>
                <a:latin typeface="Montserrat Hairline"/>
              </a:rPr>
              <a:t>Valat</a:t>
            </a:r>
            <a:r>
              <a:rPr lang="en-US" sz="800" b="1" dirty="0" smtClean="0">
                <a:solidFill>
                  <a:srgbClr val="003399"/>
                </a:solidFill>
                <a:latin typeface="Montserrat Hairline"/>
              </a:rPr>
              <a:t> Foundation</a:t>
            </a:r>
          </a:p>
          <a:p>
            <a:pPr algn="ctr"/>
            <a:r>
              <a:rPr lang="en-US" sz="800" b="1" dirty="0" smtClean="0">
                <a:solidFill>
                  <a:srgbClr val="003399"/>
                </a:solidFill>
                <a:latin typeface="Montserrat Hairline"/>
              </a:rPr>
              <a:t>(FRANCE)</a:t>
            </a:r>
            <a:endParaRPr lang="fr-FR" sz="800" b="1" dirty="0">
              <a:solidFill>
                <a:srgbClr val="003399"/>
              </a:solidFill>
              <a:latin typeface="Montserrat Hairline"/>
            </a:endParaRPr>
          </a:p>
        </p:txBody>
      </p:sp>
      <p:pic>
        <p:nvPicPr>
          <p:cNvPr id="32" name="Picture 9"/>
          <p:cNvPicPr>
            <a:picLocks noChangeAspect="1" noChangeArrowheads="1"/>
          </p:cNvPicPr>
          <p:nvPr/>
        </p:nvPicPr>
        <p:blipFill>
          <a:blip r:embed="rId5" cstate="print"/>
          <a:srcRect/>
          <a:stretch>
            <a:fillRect/>
          </a:stretch>
        </p:blipFill>
        <p:spPr bwMode="auto">
          <a:xfrm>
            <a:off x="211131" y="9073999"/>
            <a:ext cx="773640" cy="576336"/>
          </a:xfrm>
          <a:prstGeom prst="rect">
            <a:avLst/>
          </a:prstGeom>
          <a:noFill/>
        </p:spPr>
      </p:pic>
      <p:pic>
        <p:nvPicPr>
          <p:cNvPr id="42" name="3 Imagen" descr="logo.jpg"/>
          <p:cNvPicPr>
            <a:picLocks noChangeAspect="1" noChangeArrowheads="1"/>
          </p:cNvPicPr>
          <p:nvPr/>
        </p:nvPicPr>
        <p:blipFill>
          <a:blip r:embed="rId6" cstate="print"/>
          <a:srcRect/>
          <a:stretch>
            <a:fillRect/>
          </a:stretch>
        </p:blipFill>
        <p:spPr bwMode="auto">
          <a:xfrm>
            <a:off x="2024042" y="9089726"/>
            <a:ext cx="428115" cy="537633"/>
          </a:xfrm>
          <a:prstGeom prst="rect">
            <a:avLst/>
          </a:prstGeom>
          <a:noFill/>
        </p:spPr>
      </p:pic>
      <p:pic>
        <p:nvPicPr>
          <p:cNvPr id="43" name="Slika 2" descr="logoZRCSAZU dvobarven [Converted]"/>
          <p:cNvPicPr>
            <a:picLocks noChangeAspect="1" noChangeArrowheads="1"/>
          </p:cNvPicPr>
          <p:nvPr/>
        </p:nvPicPr>
        <p:blipFill>
          <a:blip r:embed="rId7" cstate="print"/>
          <a:srcRect/>
          <a:stretch>
            <a:fillRect/>
          </a:stretch>
        </p:blipFill>
        <p:spPr bwMode="auto">
          <a:xfrm>
            <a:off x="8720150" y="9197040"/>
            <a:ext cx="422274" cy="521326"/>
          </a:xfrm>
          <a:prstGeom prst="rect">
            <a:avLst/>
          </a:prstGeom>
          <a:noFill/>
        </p:spPr>
      </p:pic>
      <p:pic>
        <p:nvPicPr>
          <p:cNvPr id="44" name="Picture 6" descr="FAMP GRANDE"/>
          <p:cNvPicPr>
            <a:picLocks noChangeAspect="1" noChangeArrowheads="1"/>
          </p:cNvPicPr>
          <p:nvPr/>
        </p:nvPicPr>
        <p:blipFill>
          <a:blip r:embed="rId8" cstate="print"/>
          <a:srcRect/>
          <a:stretch>
            <a:fillRect/>
          </a:stretch>
        </p:blipFill>
        <p:spPr bwMode="auto">
          <a:xfrm>
            <a:off x="2709872" y="9164867"/>
            <a:ext cx="948266" cy="524933"/>
          </a:xfrm>
          <a:prstGeom prst="rect">
            <a:avLst/>
          </a:prstGeom>
          <a:noFill/>
        </p:spPr>
      </p:pic>
      <p:pic>
        <p:nvPicPr>
          <p:cNvPr id="45" name="Imagen 1"/>
          <p:cNvPicPr>
            <a:picLocks noChangeAspect="1" noChangeArrowheads="1"/>
          </p:cNvPicPr>
          <p:nvPr/>
        </p:nvPicPr>
        <p:blipFill>
          <a:blip r:embed="rId9" cstate="print"/>
          <a:srcRect/>
          <a:stretch>
            <a:fillRect/>
          </a:stretch>
        </p:blipFill>
        <p:spPr bwMode="auto">
          <a:xfrm>
            <a:off x="5887142" y="9141020"/>
            <a:ext cx="473535" cy="497944"/>
          </a:xfrm>
          <a:prstGeom prst="rect">
            <a:avLst/>
          </a:prstGeom>
          <a:noFill/>
        </p:spPr>
      </p:pic>
      <p:pic>
        <p:nvPicPr>
          <p:cNvPr id="46" name="Imagen 12" descr="http://www.steproject.eu/img/partners/logoSARGA.jpg">
            <a:hlinkClick r:id="rId10"/>
          </p:cNvPr>
          <p:cNvPicPr>
            <a:picLocks noChangeAspect="1" noChangeArrowheads="1"/>
          </p:cNvPicPr>
          <p:nvPr/>
        </p:nvPicPr>
        <p:blipFill>
          <a:blip r:embed="rId11" cstate="print"/>
          <a:srcRect/>
          <a:stretch>
            <a:fillRect/>
          </a:stretch>
        </p:blipFill>
        <p:spPr bwMode="auto">
          <a:xfrm>
            <a:off x="4797415" y="9341081"/>
            <a:ext cx="818586" cy="233882"/>
          </a:xfrm>
          <a:prstGeom prst="rect">
            <a:avLst/>
          </a:prstGeom>
          <a:noFill/>
        </p:spPr>
      </p:pic>
      <p:pic>
        <p:nvPicPr>
          <p:cNvPr id="47" name="Imagen 21" descr=":Captura de pantalla 2017-08-23 a las 14.03.01.png"/>
          <p:cNvPicPr>
            <a:picLocks noChangeAspect="1" noChangeArrowheads="1"/>
          </p:cNvPicPr>
          <p:nvPr/>
        </p:nvPicPr>
        <p:blipFill>
          <a:blip r:embed="rId12" cstate="print"/>
          <a:srcRect/>
          <a:stretch>
            <a:fillRect/>
          </a:stretch>
        </p:blipFill>
        <p:spPr bwMode="auto">
          <a:xfrm>
            <a:off x="6456790" y="9326771"/>
            <a:ext cx="1090246" cy="255057"/>
          </a:xfrm>
          <a:prstGeom prst="rect">
            <a:avLst/>
          </a:prstGeom>
          <a:noFill/>
        </p:spPr>
      </p:pic>
      <p:pic>
        <p:nvPicPr>
          <p:cNvPr id="48" name="Immagine 1" descr="Immagine1"/>
          <p:cNvPicPr>
            <a:picLocks noChangeAspect="1" noChangeArrowheads="1"/>
          </p:cNvPicPr>
          <p:nvPr/>
        </p:nvPicPr>
        <p:blipFill>
          <a:blip r:embed="rId13" cstate="print"/>
          <a:srcRect/>
          <a:stretch>
            <a:fillRect/>
          </a:stretch>
        </p:blipFill>
        <p:spPr bwMode="auto">
          <a:xfrm>
            <a:off x="7797275" y="9173934"/>
            <a:ext cx="490077" cy="583130"/>
          </a:xfrm>
          <a:prstGeom prst="rect">
            <a:avLst/>
          </a:prstGeom>
          <a:noFill/>
        </p:spPr>
      </p:pic>
      <p:pic>
        <p:nvPicPr>
          <p:cNvPr id="49" name="Image 1" descr="LOGO+DESCRIPTEUR_ENG"/>
          <p:cNvPicPr>
            <a:picLocks noChangeAspect="1" noChangeArrowheads="1"/>
          </p:cNvPicPr>
          <p:nvPr/>
        </p:nvPicPr>
        <p:blipFill>
          <a:blip r:embed="rId14" cstate="print"/>
          <a:srcRect/>
          <a:stretch>
            <a:fillRect/>
          </a:stretch>
        </p:blipFill>
        <p:spPr bwMode="auto">
          <a:xfrm>
            <a:off x="3752672" y="9150571"/>
            <a:ext cx="1008961" cy="533400"/>
          </a:xfrm>
          <a:prstGeom prst="rect">
            <a:avLst/>
          </a:prstGeom>
          <a:noFill/>
        </p:spPr>
      </p:pic>
      <p:pic>
        <p:nvPicPr>
          <p:cNvPr id="54" name="0 Imagen" descr="Logo_CIRF.jpg"/>
          <p:cNvPicPr/>
          <p:nvPr/>
        </p:nvPicPr>
        <p:blipFill>
          <a:blip r:embed="rId15" cstate="print"/>
          <a:stretch>
            <a:fillRect/>
          </a:stretch>
        </p:blipFill>
        <p:spPr>
          <a:xfrm>
            <a:off x="1128032" y="9098193"/>
            <a:ext cx="695325" cy="533400"/>
          </a:xfrm>
          <a:prstGeom prst="rect">
            <a:avLst/>
          </a:prstGeom>
        </p:spPr>
      </p:pic>
      <p:sp>
        <p:nvSpPr>
          <p:cNvPr id="55" name="ZoneTexte 27"/>
          <p:cNvSpPr txBox="1"/>
          <p:nvPr/>
        </p:nvSpPr>
        <p:spPr>
          <a:xfrm>
            <a:off x="5429250" y="11023357"/>
            <a:ext cx="3954529" cy="824158"/>
          </a:xfrm>
          <a:prstGeom prst="rect">
            <a:avLst/>
          </a:prstGeom>
          <a:noFill/>
        </p:spPr>
        <p:txBody>
          <a:bodyPr wrap="square" rtlCol="0">
            <a:noAutofit/>
          </a:bodyPr>
          <a:lstStyle/>
          <a:p>
            <a:r>
              <a:rPr lang="fr-FR" sz="1200" b="1" dirty="0" smtClean="0">
                <a:solidFill>
                  <a:schemeClr val="accent1">
                    <a:lumMod val="50000"/>
                  </a:schemeClr>
                </a:solidFill>
                <a:latin typeface="Montserrat Hairline" panose="00000300000000000000" pitchFamily="50" charset="0"/>
              </a:rPr>
              <a:t>E-mail: claudio.perin@regione.veneto.it</a:t>
            </a:r>
          </a:p>
          <a:p>
            <a:r>
              <a:rPr lang="fr-FR" sz="1200" b="1" dirty="0" smtClean="0">
                <a:solidFill>
                  <a:schemeClr val="accent1">
                    <a:lumMod val="50000"/>
                  </a:schemeClr>
                </a:solidFill>
                <a:latin typeface="Montserrat Hairline" panose="00000300000000000000" pitchFamily="50" charset="0"/>
              </a:rPr>
              <a:t>Tel</a:t>
            </a:r>
            <a:r>
              <a:rPr lang="fr-FR" sz="1200" b="1" dirty="0">
                <a:solidFill>
                  <a:schemeClr val="accent1">
                    <a:lumMod val="50000"/>
                  </a:schemeClr>
                </a:solidFill>
                <a:latin typeface="Montserrat Hairline" panose="00000300000000000000" pitchFamily="50" charset="0"/>
              </a:rPr>
              <a:t>.  </a:t>
            </a:r>
            <a:r>
              <a:rPr lang="fr-FR" sz="1200" b="1" dirty="0" smtClean="0">
                <a:solidFill>
                  <a:schemeClr val="accent1">
                    <a:lumMod val="50000"/>
                  </a:schemeClr>
                </a:solidFill>
                <a:latin typeface="Montserrat Hairline" panose="00000300000000000000" pitchFamily="50" charset="0"/>
              </a:rPr>
              <a:t> +</a:t>
            </a:r>
            <a:r>
              <a:rPr lang="fr-FR" sz="1200" b="1" dirty="0">
                <a:solidFill>
                  <a:schemeClr val="accent1">
                    <a:lumMod val="50000"/>
                  </a:schemeClr>
                </a:solidFill>
                <a:latin typeface="Montserrat Hairline" panose="00000300000000000000" pitchFamily="50" charset="0"/>
              </a:rPr>
              <a:t>39 </a:t>
            </a:r>
            <a:r>
              <a:rPr lang="fr-FR" sz="1200" b="1" dirty="0" smtClean="0">
                <a:solidFill>
                  <a:schemeClr val="accent1">
                    <a:lumMod val="50000"/>
                  </a:schemeClr>
                </a:solidFill>
                <a:latin typeface="Montserrat Hairline" panose="00000300000000000000" pitchFamily="50" charset="0"/>
              </a:rPr>
              <a:t>041 2792374</a:t>
            </a:r>
          </a:p>
          <a:p>
            <a:r>
              <a:rPr lang="fr-FR" sz="1200" b="1" dirty="0" err="1" smtClean="0">
                <a:solidFill>
                  <a:schemeClr val="accent1">
                    <a:lumMod val="50000"/>
                  </a:schemeClr>
                </a:solidFill>
                <a:latin typeface="Montserrat Hairline" panose="00000300000000000000" pitchFamily="50" charset="0"/>
              </a:rPr>
              <a:t>Facebook</a:t>
            </a:r>
            <a:r>
              <a:rPr lang="fr-FR" sz="1200" b="1" dirty="0" smtClean="0">
                <a:solidFill>
                  <a:schemeClr val="accent1">
                    <a:lumMod val="50000"/>
                  </a:schemeClr>
                </a:solidFill>
                <a:latin typeface="Montserrat Hairline" panose="00000300000000000000" pitchFamily="50" charset="0"/>
              </a:rPr>
              <a:t>/</a:t>
            </a:r>
            <a:r>
              <a:rPr lang="fr-FR" sz="1200" b="1" dirty="0" err="1" smtClean="0">
                <a:solidFill>
                  <a:schemeClr val="accent1">
                    <a:lumMod val="50000"/>
                  </a:schemeClr>
                </a:solidFill>
                <a:latin typeface="Montserrat Hairline" panose="00000300000000000000" pitchFamily="50" charset="0"/>
              </a:rPr>
              <a:t>Twitter</a:t>
            </a:r>
            <a:endParaRPr lang="fr-FR" sz="1200" b="1" dirty="0" smtClean="0">
              <a:solidFill>
                <a:schemeClr val="accent1">
                  <a:lumMod val="50000"/>
                </a:schemeClr>
              </a:solidFill>
              <a:latin typeface="Montserrat Hairline" panose="00000300000000000000" pitchFamily="50" charset="0"/>
            </a:endParaRPr>
          </a:p>
          <a:p>
            <a:r>
              <a:rPr lang="es-ES" sz="1200" b="1" dirty="0" smtClean="0">
                <a:solidFill>
                  <a:schemeClr val="accent1">
                    <a:lumMod val="50000"/>
                  </a:schemeClr>
                </a:solidFill>
                <a:latin typeface="Montserrat Hairline" panose="00000300000000000000" pitchFamily="50" charset="0"/>
                <a:hlinkClick r:id="rId16"/>
              </a:rPr>
              <a:t>@</a:t>
            </a:r>
            <a:r>
              <a:rPr lang="es-ES" sz="1200" b="1" dirty="0" err="1" smtClean="0">
                <a:solidFill>
                  <a:schemeClr val="accent1">
                    <a:lumMod val="50000"/>
                  </a:schemeClr>
                </a:solidFill>
                <a:latin typeface="Montserrat Hairline" panose="00000300000000000000" pitchFamily="50" charset="0"/>
                <a:hlinkClick r:id="rId16"/>
              </a:rPr>
              <a:t>wetnet</a:t>
            </a:r>
            <a:r>
              <a:rPr lang="es-ES" sz="1200" b="1" dirty="0" smtClean="0">
                <a:solidFill>
                  <a:schemeClr val="accent1">
                    <a:lumMod val="50000"/>
                  </a:schemeClr>
                </a:solidFill>
                <a:latin typeface="Montserrat Hairline" panose="00000300000000000000" pitchFamily="50" charset="0"/>
                <a:hlinkClick r:id="rId16"/>
              </a:rPr>
              <a:t>/@</a:t>
            </a:r>
            <a:r>
              <a:rPr lang="es-ES" sz="1200" b="1" dirty="0" err="1" smtClean="0">
                <a:solidFill>
                  <a:schemeClr val="accent1">
                    <a:lumMod val="50000"/>
                  </a:schemeClr>
                </a:solidFill>
                <a:latin typeface="Montserrat Hairline" panose="00000300000000000000" pitchFamily="50" charset="0"/>
                <a:hlinkClick r:id="rId16"/>
              </a:rPr>
              <a:t>wetnetmed</a:t>
            </a:r>
            <a:endParaRPr lang="fr-FR" sz="1200" b="1" dirty="0" smtClean="0">
              <a:solidFill>
                <a:schemeClr val="accent1">
                  <a:lumMod val="50000"/>
                </a:schemeClr>
              </a:solidFill>
              <a:latin typeface="Montserrat Hairline" panose="00000300000000000000" pitchFamily="50" charset="0"/>
            </a:endParaRPr>
          </a:p>
          <a:p>
            <a:endParaRPr lang="fr-FR" sz="1200" b="1" dirty="0">
              <a:solidFill>
                <a:srgbClr val="003399"/>
              </a:solidFill>
              <a:latin typeface="Montserrat Hairline" panose="00000300000000000000" pitchFamily="50" charset="0"/>
            </a:endParaRPr>
          </a:p>
        </p:txBody>
      </p:sp>
    </p:spTree>
    <p:extLst>
      <p:ext uri="{BB962C8B-B14F-4D97-AF65-F5344CB8AC3E}">
        <p14:creationId xmlns="" xmlns:p14="http://schemas.microsoft.com/office/powerpoint/2010/main" val="173025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s0\datosdptos\SSGG_PPEE\PE\Proyectos_vivos\5716167_WETNET\reuniones\sevilla\Sevilla_Fotos\20170308_112025.jpg"/>
          <p:cNvPicPr>
            <a:picLocks noChangeAspect="1" noChangeArrowheads="1"/>
          </p:cNvPicPr>
          <p:nvPr/>
        </p:nvPicPr>
        <p:blipFill>
          <a:blip r:embed="rId2" cstate="print"/>
          <a:srcRect/>
          <a:stretch>
            <a:fillRect/>
          </a:stretch>
        </p:blipFill>
        <p:spPr bwMode="auto">
          <a:xfrm>
            <a:off x="0" y="0"/>
            <a:ext cx="9601200" cy="5400675"/>
          </a:xfrm>
          <a:prstGeom prst="rect">
            <a:avLst/>
          </a:prstGeom>
          <a:noFill/>
        </p:spPr>
      </p:pic>
      <p:sp>
        <p:nvSpPr>
          <p:cNvPr id="11" name="Rectangle 10"/>
          <p:cNvSpPr/>
          <p:nvPr/>
        </p:nvSpPr>
        <p:spPr>
          <a:xfrm>
            <a:off x="4312779" y="76311"/>
            <a:ext cx="5155023" cy="1384995"/>
          </a:xfrm>
          <a:prstGeom prst="rect">
            <a:avLst/>
          </a:prstGeom>
        </p:spPr>
        <p:txBody>
          <a:bodyPr wrap="square">
            <a:spAutoFit/>
          </a:bodyPr>
          <a:lstStyle/>
          <a:p>
            <a:pPr algn="r"/>
            <a:r>
              <a:rPr lang="es-ES" sz="2800" b="1" dirty="0" smtClean="0">
                <a:solidFill>
                  <a:schemeClr val="bg1"/>
                </a:solidFill>
                <a:latin typeface="Montserrat" panose="02000505000000020004" pitchFamily="2" charset="0"/>
              </a:rPr>
              <a:t>Coordinación de la Gestión y Redes de Humedales mediterráneos </a:t>
            </a:r>
          </a:p>
        </p:txBody>
      </p:sp>
      <p:sp>
        <p:nvSpPr>
          <p:cNvPr id="24" name="ZoneTexte 23"/>
          <p:cNvSpPr txBox="1"/>
          <p:nvPr/>
        </p:nvSpPr>
        <p:spPr>
          <a:xfrm>
            <a:off x="-15508" y="8736908"/>
            <a:ext cx="9568308" cy="338554"/>
          </a:xfrm>
          <a:prstGeom prst="rect">
            <a:avLst/>
          </a:prstGeom>
          <a:noFill/>
        </p:spPr>
        <p:txBody>
          <a:bodyPr wrap="square" rtlCol="0">
            <a:spAutoFit/>
          </a:bodyPr>
          <a:lstStyle/>
          <a:p>
            <a:pPr algn="ctr"/>
            <a:r>
              <a:rPr lang="fr-FR" sz="1600" b="1" dirty="0" smtClean="0">
                <a:solidFill>
                  <a:srgbClr val="83C341"/>
                </a:solidFill>
                <a:latin typeface="Montserrat" panose="02000505000000020004" pitchFamily="2" charset="0"/>
              </a:rPr>
              <a:t>SOCIOS DEL PROYECTO</a:t>
            </a:r>
            <a:endParaRPr lang="fr-FR" sz="1600" b="1" dirty="0">
              <a:solidFill>
                <a:srgbClr val="83C341"/>
              </a:solidFill>
              <a:latin typeface="Montserrat" panose="02000505000000020004" pitchFamily="2" charset="0"/>
            </a:endParaRPr>
          </a:p>
        </p:txBody>
      </p:sp>
      <p:cxnSp>
        <p:nvCxnSpPr>
          <p:cNvPr id="25" name="Connecteur droit 24"/>
          <p:cNvCxnSpPr/>
          <p:nvPr/>
        </p:nvCxnSpPr>
        <p:spPr>
          <a:xfrm flipH="1">
            <a:off x="266786" y="8925792"/>
            <a:ext cx="3259645" cy="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6179736" y="8924625"/>
            <a:ext cx="3137943" cy="223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95457" y="9903341"/>
            <a:ext cx="702600" cy="646331"/>
          </a:xfrm>
          <a:prstGeom prst="rect">
            <a:avLst/>
          </a:prstGeom>
        </p:spPr>
        <p:txBody>
          <a:bodyPr wrap="square">
            <a:spAutoFit/>
          </a:bodyPr>
          <a:lstStyle/>
          <a:p>
            <a:pPr algn="ctr"/>
            <a:r>
              <a:rPr lang="en-US" sz="900" b="1" dirty="0" err="1" smtClean="0">
                <a:solidFill>
                  <a:srgbClr val="003399"/>
                </a:solidFill>
                <a:latin typeface="Montserrat Hairline" panose="00000300000000000000" pitchFamily="50" charset="0"/>
              </a:rPr>
              <a:t>Provincia</a:t>
            </a:r>
            <a:endParaRPr lang="en-US" sz="900" b="1" dirty="0" smtClean="0">
              <a:solidFill>
                <a:srgbClr val="003399"/>
              </a:solidFill>
              <a:latin typeface="Montserrat Hairline" panose="00000300000000000000" pitchFamily="50" charset="0"/>
            </a:endParaRPr>
          </a:p>
          <a:p>
            <a:pPr algn="ctr"/>
            <a:r>
              <a:rPr lang="en-US" sz="900" b="1" dirty="0" smtClean="0">
                <a:solidFill>
                  <a:srgbClr val="003399"/>
                </a:solidFill>
                <a:latin typeface="Montserrat Hairline" panose="00000300000000000000" pitchFamily="50" charset="0"/>
              </a:rPr>
              <a:t>de Vercelli</a:t>
            </a:r>
          </a:p>
          <a:p>
            <a:pPr algn="ctr"/>
            <a:r>
              <a:rPr lang="en-US" sz="900" b="1" dirty="0" smtClean="0">
                <a:solidFill>
                  <a:srgbClr val="003399"/>
                </a:solidFill>
                <a:latin typeface="Montserrat Hairline" panose="00000300000000000000" pitchFamily="50" charset="0"/>
              </a:rPr>
              <a:t>(ITALIA)</a:t>
            </a:r>
            <a:endParaRPr lang="fr-FR" sz="900" dirty="0" smtClean="0"/>
          </a:p>
        </p:txBody>
      </p:sp>
      <p:sp>
        <p:nvSpPr>
          <p:cNvPr id="19" name="Rectangle 18"/>
          <p:cNvSpPr/>
          <p:nvPr/>
        </p:nvSpPr>
        <p:spPr>
          <a:xfrm>
            <a:off x="8386761" y="9903341"/>
            <a:ext cx="1026453" cy="1061829"/>
          </a:xfrm>
          <a:prstGeom prst="rect">
            <a:avLst/>
          </a:prstGeom>
        </p:spPr>
        <p:txBody>
          <a:bodyPr wrap="square">
            <a:spAutoFit/>
          </a:bodyPr>
          <a:lstStyle/>
          <a:p>
            <a:pPr algn="ctr"/>
            <a:r>
              <a:rPr lang="en-US" sz="900" b="1" dirty="0" smtClean="0">
                <a:solidFill>
                  <a:srgbClr val="003399"/>
                </a:solidFill>
                <a:latin typeface="Montserrat Hairline"/>
              </a:rPr>
              <a:t>Centro de </a:t>
            </a:r>
            <a:r>
              <a:rPr lang="en-US" sz="900" b="1" dirty="0" err="1" smtClean="0">
                <a:solidFill>
                  <a:srgbClr val="003399"/>
                </a:solidFill>
                <a:latin typeface="Montserrat Hairline"/>
              </a:rPr>
              <a:t>Investigación</a:t>
            </a:r>
            <a:r>
              <a:rPr lang="en-US" sz="900" b="1" dirty="0" smtClean="0">
                <a:solidFill>
                  <a:srgbClr val="003399"/>
                </a:solidFill>
                <a:latin typeface="Montserrat Hairline"/>
              </a:rPr>
              <a:t> </a:t>
            </a:r>
          </a:p>
          <a:p>
            <a:pPr algn="ctr"/>
            <a:r>
              <a:rPr lang="en-US" sz="900" b="1" dirty="0" smtClean="0">
                <a:solidFill>
                  <a:srgbClr val="003399"/>
                </a:solidFill>
                <a:latin typeface="Montserrat Hairline"/>
              </a:rPr>
              <a:t>de la Academia </a:t>
            </a:r>
            <a:r>
              <a:rPr lang="en-US" sz="900" b="1" dirty="0" err="1" smtClean="0">
                <a:solidFill>
                  <a:srgbClr val="003399"/>
                </a:solidFill>
                <a:latin typeface="Montserrat Hairline"/>
              </a:rPr>
              <a:t>Eslovena</a:t>
            </a:r>
            <a:r>
              <a:rPr lang="en-US" sz="900" b="1" dirty="0" smtClean="0">
                <a:solidFill>
                  <a:srgbClr val="003399"/>
                </a:solidFill>
                <a:latin typeface="Montserrat Hairline"/>
              </a:rPr>
              <a:t> de Arte y</a:t>
            </a:r>
          </a:p>
          <a:p>
            <a:pPr algn="ctr"/>
            <a:r>
              <a:rPr lang="en-US" sz="900" b="1" dirty="0" smtClean="0">
                <a:solidFill>
                  <a:srgbClr val="003399"/>
                </a:solidFill>
                <a:latin typeface="Montserrat Hairline"/>
              </a:rPr>
              <a:t>(ESLOVENIA)</a:t>
            </a:r>
            <a:endParaRPr lang="fr-FR" sz="900" b="1" dirty="0">
              <a:solidFill>
                <a:srgbClr val="003399"/>
              </a:solidFill>
              <a:latin typeface="Montserrat Hairline"/>
            </a:endParaRPr>
          </a:p>
        </p:txBody>
      </p:sp>
      <p:sp>
        <p:nvSpPr>
          <p:cNvPr id="20" name="Rectangle 19"/>
          <p:cNvSpPr/>
          <p:nvPr/>
        </p:nvSpPr>
        <p:spPr>
          <a:xfrm>
            <a:off x="885371" y="9903341"/>
            <a:ext cx="976087" cy="923330"/>
          </a:xfrm>
          <a:prstGeom prst="rect">
            <a:avLst/>
          </a:prstGeom>
        </p:spPr>
        <p:txBody>
          <a:bodyPr wrap="square">
            <a:spAutoFit/>
          </a:bodyPr>
          <a:lstStyle/>
          <a:p>
            <a:pPr algn="ctr"/>
            <a:r>
              <a:rPr lang="en-US" sz="900" b="1" dirty="0" smtClean="0">
                <a:solidFill>
                  <a:srgbClr val="003399"/>
                </a:solidFill>
                <a:latin typeface="Montserrat Hairline" panose="00000300000000000000" pitchFamily="50" charset="0"/>
              </a:rPr>
              <a:t>Centro </a:t>
            </a:r>
            <a:r>
              <a:rPr lang="en-US" sz="900" b="1" dirty="0" err="1" smtClean="0">
                <a:solidFill>
                  <a:srgbClr val="003399"/>
                </a:solidFill>
                <a:latin typeface="Montserrat Hairline" panose="00000300000000000000" pitchFamily="50" charset="0"/>
              </a:rPr>
              <a:t>italiano</a:t>
            </a:r>
            <a:r>
              <a:rPr lang="en-US" sz="900" b="1" dirty="0" smtClean="0">
                <a:solidFill>
                  <a:srgbClr val="003399"/>
                </a:solidFill>
                <a:latin typeface="Montserrat Hairline" panose="00000300000000000000" pitchFamily="50" charset="0"/>
              </a:rPr>
              <a:t> </a:t>
            </a:r>
          </a:p>
          <a:p>
            <a:pPr algn="ctr"/>
            <a:r>
              <a:rPr lang="en-US" sz="900" b="1" dirty="0" err="1" smtClean="0">
                <a:solidFill>
                  <a:srgbClr val="003399"/>
                </a:solidFill>
                <a:latin typeface="Montserrat Hairline" panose="00000300000000000000" pitchFamily="50" charset="0"/>
              </a:rPr>
              <a:t>para</a:t>
            </a:r>
            <a:r>
              <a:rPr lang="en-US" sz="900" b="1" dirty="0" smtClean="0">
                <a:solidFill>
                  <a:srgbClr val="003399"/>
                </a:solidFill>
                <a:latin typeface="Montserrat Hairline" panose="00000300000000000000" pitchFamily="50" charset="0"/>
              </a:rPr>
              <a:t> la </a:t>
            </a:r>
            <a:r>
              <a:rPr lang="en-US" sz="900" b="1" dirty="0" err="1" smtClean="0">
                <a:solidFill>
                  <a:srgbClr val="003399"/>
                </a:solidFill>
                <a:latin typeface="Montserrat Hairline" panose="00000300000000000000" pitchFamily="50" charset="0"/>
              </a:rPr>
              <a:t>restauración</a:t>
            </a:r>
            <a:r>
              <a:rPr lang="en-US" sz="900" b="1" dirty="0" smtClean="0">
                <a:solidFill>
                  <a:srgbClr val="003399"/>
                </a:solidFill>
                <a:latin typeface="Montserrat Hairline" panose="00000300000000000000" pitchFamily="50" charset="0"/>
              </a:rPr>
              <a:t> fluvial </a:t>
            </a:r>
          </a:p>
          <a:p>
            <a:pPr algn="ctr"/>
            <a:r>
              <a:rPr lang="en-US" sz="900" b="1" dirty="0" smtClean="0">
                <a:solidFill>
                  <a:srgbClr val="003399"/>
                </a:solidFill>
                <a:latin typeface="Montserrat Hairline" panose="00000300000000000000" pitchFamily="50" charset="0"/>
              </a:rPr>
              <a:t>(ITALIA)</a:t>
            </a:r>
            <a:endParaRPr lang="fr-FR" sz="900" dirty="0" smtClean="0"/>
          </a:p>
        </p:txBody>
      </p:sp>
      <p:sp>
        <p:nvSpPr>
          <p:cNvPr id="21" name="Rectangle 20"/>
          <p:cNvSpPr/>
          <p:nvPr/>
        </p:nvSpPr>
        <p:spPr>
          <a:xfrm>
            <a:off x="132690" y="9903341"/>
            <a:ext cx="754012" cy="646331"/>
          </a:xfrm>
          <a:prstGeom prst="rect">
            <a:avLst/>
          </a:prstGeom>
        </p:spPr>
        <p:txBody>
          <a:bodyPr wrap="square">
            <a:spAutoFit/>
          </a:bodyPr>
          <a:lstStyle/>
          <a:p>
            <a:pPr algn="ctr"/>
            <a:r>
              <a:rPr lang="en-US" sz="900" b="1" dirty="0" smtClean="0">
                <a:solidFill>
                  <a:srgbClr val="003399"/>
                </a:solidFill>
                <a:latin typeface="Montserrat Hairline" panose="00000300000000000000" pitchFamily="50" charset="0"/>
              </a:rPr>
              <a:t>Region del Veneto</a:t>
            </a:r>
          </a:p>
          <a:p>
            <a:pPr algn="ctr"/>
            <a:r>
              <a:rPr lang="en-US" sz="900" b="1" dirty="0" smtClean="0">
                <a:solidFill>
                  <a:srgbClr val="003399"/>
                </a:solidFill>
                <a:latin typeface="Montserrat Hairline" panose="00000300000000000000" pitchFamily="50" charset="0"/>
              </a:rPr>
              <a:t>(ITALIA)</a:t>
            </a:r>
            <a:endParaRPr lang="fr-FR" sz="900" dirty="0"/>
          </a:p>
        </p:txBody>
      </p:sp>
      <p:sp>
        <p:nvSpPr>
          <p:cNvPr id="22" name="Rectangle 21"/>
          <p:cNvSpPr/>
          <p:nvPr/>
        </p:nvSpPr>
        <p:spPr>
          <a:xfrm>
            <a:off x="2699657" y="9923103"/>
            <a:ext cx="891280" cy="923330"/>
          </a:xfrm>
          <a:prstGeom prst="rect">
            <a:avLst/>
          </a:prstGeom>
        </p:spPr>
        <p:txBody>
          <a:bodyPr wrap="square">
            <a:spAutoFit/>
          </a:bodyPr>
          <a:lstStyle/>
          <a:p>
            <a:pPr algn="ctr"/>
            <a:r>
              <a:rPr lang="en-US" sz="900" b="1" dirty="0" err="1" smtClean="0">
                <a:solidFill>
                  <a:srgbClr val="003399"/>
                </a:solidFill>
                <a:latin typeface="Montserrat Hairline"/>
              </a:rPr>
              <a:t>Federación</a:t>
            </a:r>
            <a:r>
              <a:rPr lang="en-US" sz="900" b="1" dirty="0" smtClean="0">
                <a:solidFill>
                  <a:srgbClr val="003399"/>
                </a:solidFill>
                <a:latin typeface="Montserrat Hairline"/>
              </a:rPr>
              <a:t> </a:t>
            </a:r>
            <a:r>
              <a:rPr lang="en-US" sz="900" b="1" dirty="0" err="1" smtClean="0">
                <a:solidFill>
                  <a:srgbClr val="003399"/>
                </a:solidFill>
                <a:latin typeface="Montserrat Hairline"/>
              </a:rPr>
              <a:t>Andaluza</a:t>
            </a:r>
            <a:r>
              <a:rPr lang="en-US" sz="900" b="1" dirty="0" smtClean="0">
                <a:solidFill>
                  <a:srgbClr val="003399"/>
                </a:solidFill>
                <a:latin typeface="Montserrat Hairline"/>
              </a:rPr>
              <a:t> de </a:t>
            </a:r>
            <a:r>
              <a:rPr lang="en-US" sz="900" b="1" dirty="0" err="1" smtClean="0">
                <a:solidFill>
                  <a:srgbClr val="003399"/>
                </a:solidFill>
                <a:latin typeface="Montserrat Hairline"/>
              </a:rPr>
              <a:t>Municipios</a:t>
            </a:r>
            <a:r>
              <a:rPr lang="en-US" sz="900" b="1" dirty="0" smtClean="0">
                <a:solidFill>
                  <a:srgbClr val="003399"/>
                </a:solidFill>
                <a:latin typeface="Montserrat Hairline"/>
              </a:rPr>
              <a:t> y </a:t>
            </a:r>
            <a:r>
              <a:rPr lang="en-US" sz="900" b="1" dirty="0" err="1" smtClean="0">
                <a:solidFill>
                  <a:srgbClr val="003399"/>
                </a:solidFill>
                <a:latin typeface="Montserrat Hairline"/>
              </a:rPr>
              <a:t>Provincias</a:t>
            </a:r>
            <a:endParaRPr lang="en-US" sz="900" b="1" dirty="0" smtClean="0">
              <a:solidFill>
                <a:srgbClr val="003399"/>
              </a:solidFill>
              <a:latin typeface="Montserrat Hairline"/>
            </a:endParaRPr>
          </a:p>
          <a:p>
            <a:pPr algn="ctr"/>
            <a:r>
              <a:rPr lang="en-US" sz="900" b="1" dirty="0" smtClean="0">
                <a:solidFill>
                  <a:srgbClr val="003399"/>
                </a:solidFill>
                <a:latin typeface="Montserrat Hairline"/>
              </a:rPr>
              <a:t>(ESPAÑA</a:t>
            </a:r>
            <a:r>
              <a:rPr lang="fr-FR" sz="900" b="1" dirty="0" smtClean="0">
                <a:solidFill>
                  <a:srgbClr val="003399"/>
                </a:solidFill>
                <a:latin typeface="Montserrat Hairline"/>
              </a:rPr>
              <a:t>)</a:t>
            </a:r>
            <a:endParaRPr lang="en-US" sz="900" b="1" dirty="0" smtClean="0">
              <a:solidFill>
                <a:srgbClr val="003399"/>
              </a:solidFill>
              <a:latin typeface="Montserrat Hairline"/>
            </a:endParaRPr>
          </a:p>
        </p:txBody>
      </p:sp>
      <p:sp>
        <p:nvSpPr>
          <p:cNvPr id="14" name="ZoneTexte 13"/>
          <p:cNvSpPr txBox="1"/>
          <p:nvPr/>
        </p:nvSpPr>
        <p:spPr>
          <a:xfrm>
            <a:off x="199644" y="6384768"/>
            <a:ext cx="9200963" cy="2308324"/>
          </a:xfrm>
          <a:prstGeom prst="rect">
            <a:avLst/>
          </a:prstGeom>
          <a:noFill/>
        </p:spPr>
        <p:txBody>
          <a:bodyPr wrap="square" rtlCol="0">
            <a:spAutoFit/>
          </a:bodyPr>
          <a:lstStyle/>
          <a:p>
            <a:pPr algn="just"/>
            <a:r>
              <a:rPr lang="es-ES" sz="1600" dirty="0" smtClean="0">
                <a:solidFill>
                  <a:srgbClr val="003399"/>
                </a:solidFill>
                <a:latin typeface="Montserrat Light" panose="00000400000000000000" pitchFamily="50" charset="0"/>
              </a:rPr>
              <a:t>Los humedales de Europa son entornos relevantes que contribuyen enormemente a la biodiversidad y a los ecosistemas relacionados. Su protección entrelaza aspectos científicos y preocupaciones de gobernanza. El proyecto WETNET aborda el problema de probar un modelo de gobernanza multinivel para humedales mediterráneos, con el fin de definir prioridades comunes para su gestión integrada. Sobre la base de experiencias anteriores de la UE de acuerdos ambientales inclusivos y negociados, WETNET tiene como objetivo implementar y transferir "Contratos de Humedales" voluntarios, concebidos como procesos participativos donde entidades privadas y públicas se comprometen a integrar la preservación de los humedales a través de sus actividades ordinarias.</a:t>
            </a:r>
            <a:endParaRPr lang="fr-FR" sz="1600" dirty="0">
              <a:solidFill>
                <a:srgbClr val="003399"/>
              </a:solidFill>
              <a:latin typeface="Montserrat Light" panose="00000400000000000000" pitchFamily="50" charset="0"/>
            </a:endParaRPr>
          </a:p>
        </p:txBody>
      </p:sp>
      <p:sp>
        <p:nvSpPr>
          <p:cNvPr id="27" name="ZoneTexte 26"/>
          <p:cNvSpPr txBox="1"/>
          <p:nvPr/>
        </p:nvSpPr>
        <p:spPr>
          <a:xfrm>
            <a:off x="5382964" y="10857481"/>
            <a:ext cx="3523450" cy="276999"/>
          </a:xfrm>
          <a:prstGeom prst="rect">
            <a:avLst/>
          </a:prstGeom>
          <a:noFill/>
        </p:spPr>
        <p:txBody>
          <a:bodyPr wrap="square" rtlCol="0">
            <a:spAutoFit/>
          </a:bodyPr>
          <a:lstStyle/>
          <a:p>
            <a:r>
              <a:rPr lang="fr-FR" sz="1200" dirty="0" smtClean="0">
                <a:solidFill>
                  <a:srgbClr val="003399"/>
                </a:solidFill>
                <a:latin typeface="Montserrat" panose="02000505000000020004" pitchFamily="2" charset="0"/>
              </a:rPr>
              <a:t>www.interreg-med.eu\wetnet</a:t>
            </a:r>
            <a:endParaRPr lang="fr-FR" sz="1200" dirty="0">
              <a:solidFill>
                <a:srgbClr val="003399"/>
              </a:solidFill>
              <a:latin typeface="Montserrat" panose="02000505000000020004" pitchFamily="2" charset="0"/>
            </a:endParaRPr>
          </a:p>
        </p:txBody>
      </p:sp>
      <p:sp>
        <p:nvSpPr>
          <p:cNvPr id="28" name="ZoneTexte 27"/>
          <p:cNvSpPr txBox="1"/>
          <p:nvPr/>
        </p:nvSpPr>
        <p:spPr>
          <a:xfrm>
            <a:off x="5429250" y="11124955"/>
            <a:ext cx="3954529" cy="824158"/>
          </a:xfrm>
          <a:prstGeom prst="rect">
            <a:avLst/>
          </a:prstGeom>
          <a:noFill/>
        </p:spPr>
        <p:txBody>
          <a:bodyPr wrap="square" rtlCol="0">
            <a:noAutofit/>
          </a:bodyPr>
          <a:lstStyle/>
          <a:p>
            <a:r>
              <a:rPr lang="fr-FR" sz="1200" b="1" dirty="0" smtClean="0">
                <a:solidFill>
                  <a:srgbClr val="003399"/>
                </a:solidFill>
                <a:latin typeface="Montserrat Hairline" panose="00000300000000000000" pitchFamily="50" charset="0"/>
              </a:rPr>
              <a:t>E-mail: claudio.perin@regione.veneto.it</a:t>
            </a:r>
          </a:p>
          <a:p>
            <a:r>
              <a:rPr lang="fr-FR" sz="1200" b="1" dirty="0" smtClean="0">
                <a:solidFill>
                  <a:srgbClr val="003399"/>
                </a:solidFill>
                <a:latin typeface="Montserrat Hairline" panose="00000300000000000000" pitchFamily="50" charset="0"/>
              </a:rPr>
              <a:t>Tel</a:t>
            </a:r>
            <a:r>
              <a:rPr lang="fr-FR" sz="1200" b="1" dirty="0">
                <a:solidFill>
                  <a:srgbClr val="003399"/>
                </a:solidFill>
                <a:latin typeface="Montserrat Hairline" panose="00000300000000000000" pitchFamily="50" charset="0"/>
              </a:rPr>
              <a:t>.  </a:t>
            </a:r>
            <a:r>
              <a:rPr lang="fr-FR" sz="1200" b="1" dirty="0" smtClean="0">
                <a:solidFill>
                  <a:srgbClr val="003399"/>
                </a:solidFill>
                <a:latin typeface="Montserrat Hairline" panose="00000300000000000000" pitchFamily="50" charset="0"/>
              </a:rPr>
              <a:t> +</a:t>
            </a:r>
            <a:r>
              <a:rPr lang="fr-FR" sz="1200" b="1" dirty="0">
                <a:solidFill>
                  <a:srgbClr val="003399"/>
                </a:solidFill>
                <a:latin typeface="Montserrat Hairline" panose="00000300000000000000" pitchFamily="50" charset="0"/>
              </a:rPr>
              <a:t>39 </a:t>
            </a:r>
            <a:r>
              <a:rPr lang="fr-FR" sz="1200" b="1" dirty="0" smtClean="0">
                <a:solidFill>
                  <a:srgbClr val="003399"/>
                </a:solidFill>
                <a:latin typeface="Montserrat Hairline" panose="00000300000000000000" pitchFamily="50" charset="0"/>
              </a:rPr>
              <a:t>041 2792374</a:t>
            </a:r>
          </a:p>
          <a:p>
            <a:r>
              <a:rPr lang="fr-FR" sz="1200" b="1" dirty="0" err="1" smtClean="0">
                <a:solidFill>
                  <a:srgbClr val="003399"/>
                </a:solidFill>
                <a:latin typeface="Montserrat Hairline" panose="00000300000000000000" pitchFamily="50" charset="0"/>
              </a:rPr>
              <a:t>Facebook</a:t>
            </a:r>
            <a:r>
              <a:rPr lang="fr-FR" sz="1200" b="1" dirty="0" smtClean="0">
                <a:solidFill>
                  <a:srgbClr val="003399"/>
                </a:solidFill>
                <a:latin typeface="Montserrat Hairline" panose="00000300000000000000" pitchFamily="50" charset="0"/>
              </a:rPr>
              <a:t>/</a:t>
            </a:r>
            <a:r>
              <a:rPr lang="fr-FR" sz="1200" b="1" dirty="0" err="1" smtClean="0">
                <a:solidFill>
                  <a:srgbClr val="003399"/>
                </a:solidFill>
                <a:latin typeface="Montserrat Hairline" panose="00000300000000000000" pitchFamily="50" charset="0"/>
              </a:rPr>
              <a:t>Twitter</a:t>
            </a:r>
            <a:endParaRPr lang="fr-FR" sz="1200" b="1" dirty="0" smtClean="0">
              <a:solidFill>
                <a:srgbClr val="003399"/>
              </a:solidFill>
              <a:latin typeface="Montserrat Hairline" panose="00000300000000000000" pitchFamily="50" charset="0"/>
            </a:endParaRPr>
          </a:p>
          <a:p>
            <a:r>
              <a:rPr lang="es-ES" sz="1200" b="1" dirty="0" smtClean="0">
                <a:solidFill>
                  <a:srgbClr val="003399"/>
                </a:solidFill>
                <a:latin typeface="Montserrat Hairline" panose="00000300000000000000" pitchFamily="50" charset="0"/>
                <a:hlinkClick r:id="rId3"/>
              </a:rPr>
              <a:t>@</a:t>
            </a:r>
            <a:r>
              <a:rPr lang="es-ES" sz="1200" b="1" dirty="0" err="1" smtClean="0">
                <a:solidFill>
                  <a:srgbClr val="003399"/>
                </a:solidFill>
                <a:latin typeface="Montserrat Hairline" panose="00000300000000000000" pitchFamily="50" charset="0"/>
                <a:hlinkClick r:id="rId3"/>
              </a:rPr>
              <a:t>wetnet</a:t>
            </a:r>
            <a:r>
              <a:rPr lang="es-ES" sz="1200" b="1" dirty="0" smtClean="0">
                <a:solidFill>
                  <a:srgbClr val="003399"/>
                </a:solidFill>
                <a:latin typeface="Montserrat Hairline" panose="00000300000000000000" pitchFamily="50" charset="0"/>
                <a:hlinkClick r:id="rId3"/>
              </a:rPr>
              <a:t>/@</a:t>
            </a:r>
            <a:r>
              <a:rPr lang="es-ES" sz="1200" b="1" dirty="0" err="1" smtClean="0">
                <a:solidFill>
                  <a:srgbClr val="003399"/>
                </a:solidFill>
                <a:latin typeface="Montserrat Hairline" panose="00000300000000000000" pitchFamily="50" charset="0"/>
                <a:hlinkClick r:id="rId3"/>
              </a:rPr>
              <a:t>wetnetmed</a:t>
            </a:r>
            <a:endParaRPr lang="fr-FR" sz="1200" b="1" dirty="0" smtClean="0">
              <a:solidFill>
                <a:srgbClr val="003399"/>
              </a:solidFill>
              <a:latin typeface="Montserrat Hairline" panose="00000300000000000000" pitchFamily="50" charset="0"/>
            </a:endParaRPr>
          </a:p>
          <a:p>
            <a:endParaRPr lang="fr-FR" sz="1200" b="1" dirty="0">
              <a:solidFill>
                <a:srgbClr val="003399"/>
              </a:solidFill>
              <a:latin typeface="Montserrat Hairline" panose="00000300000000000000" pitchFamily="50" charset="0"/>
            </a:endParaRPr>
          </a:p>
        </p:txBody>
      </p:sp>
      <p:grpSp>
        <p:nvGrpSpPr>
          <p:cNvPr id="2" name="Groupe 7"/>
          <p:cNvGrpSpPr/>
          <p:nvPr/>
        </p:nvGrpSpPr>
        <p:grpSpPr>
          <a:xfrm>
            <a:off x="789379" y="4418870"/>
            <a:ext cx="8117035" cy="1714953"/>
            <a:chOff x="789379" y="7109089"/>
            <a:chExt cx="8117035" cy="1714953"/>
          </a:xfrm>
        </p:grpSpPr>
        <p:pic>
          <p:nvPicPr>
            <p:cNvPr id="33" name="Image 3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9379" y="7118528"/>
              <a:ext cx="1705514" cy="1705514"/>
            </a:xfrm>
            <a:prstGeom prst="rect">
              <a:avLst/>
            </a:prstGeom>
          </p:spPr>
        </p:pic>
        <p:pic>
          <p:nvPicPr>
            <p:cNvPr id="34" name="Image 3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17289" y="7109089"/>
              <a:ext cx="1705514" cy="1705514"/>
            </a:xfrm>
            <a:prstGeom prst="rect">
              <a:avLst/>
            </a:prstGeom>
          </p:spPr>
        </p:pic>
        <p:pic>
          <p:nvPicPr>
            <p:cNvPr id="41" name="Image 4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00900" y="7109089"/>
              <a:ext cx="1705514" cy="1705514"/>
            </a:xfrm>
            <a:prstGeom prst="rect">
              <a:avLst/>
            </a:prstGeom>
          </p:spPr>
        </p:pic>
        <p:sp>
          <p:nvSpPr>
            <p:cNvPr id="35" name="Rectangle 34"/>
            <p:cNvSpPr/>
            <p:nvPr/>
          </p:nvSpPr>
          <p:spPr>
            <a:xfrm>
              <a:off x="896624" y="7634846"/>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2,252 M € </a:t>
              </a:r>
              <a:endParaRPr lang="fr-FR" sz="2000" dirty="0"/>
            </a:p>
          </p:txBody>
        </p:sp>
        <p:sp>
          <p:nvSpPr>
            <p:cNvPr id="36" name="Rectangle 35"/>
            <p:cNvSpPr/>
            <p:nvPr/>
          </p:nvSpPr>
          <p:spPr>
            <a:xfrm>
              <a:off x="4059688" y="7606271"/>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1,914 M € </a:t>
              </a:r>
              <a:endParaRPr lang="fr-FR" sz="2000" dirty="0"/>
            </a:p>
          </p:txBody>
        </p:sp>
        <p:sp>
          <p:nvSpPr>
            <p:cNvPr id="37" name="Rectangle 36"/>
            <p:cNvSpPr/>
            <p:nvPr/>
          </p:nvSpPr>
          <p:spPr>
            <a:xfrm>
              <a:off x="7281113" y="7587221"/>
              <a:ext cx="1393330"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30 </a:t>
              </a:r>
              <a:r>
                <a:rPr lang="fr-FR" sz="2000" dirty="0" err="1" smtClean="0">
                  <a:solidFill>
                    <a:srgbClr val="003399"/>
                  </a:solidFill>
                  <a:latin typeface="Montserrat Black" panose="00000A00000000000000" pitchFamily="50" charset="0"/>
                </a:rPr>
                <a:t>Meses</a:t>
              </a:r>
              <a:endParaRPr lang="fr-FR" sz="2000" dirty="0"/>
            </a:p>
          </p:txBody>
        </p:sp>
        <p:sp>
          <p:nvSpPr>
            <p:cNvPr id="38" name="ZoneTexte 37"/>
            <p:cNvSpPr txBox="1"/>
            <p:nvPr/>
          </p:nvSpPr>
          <p:spPr>
            <a:xfrm>
              <a:off x="1070155" y="8057818"/>
              <a:ext cx="1105486" cy="553998"/>
            </a:xfrm>
            <a:prstGeom prst="rect">
              <a:avLst/>
            </a:prstGeom>
            <a:noFill/>
          </p:spPr>
          <p:txBody>
            <a:bodyPr wrap="square" rtlCol="0">
              <a:spAutoFit/>
            </a:bodyPr>
            <a:lstStyle/>
            <a:p>
              <a:pPr algn="ctr"/>
              <a:r>
                <a:rPr lang="fr-FR" sz="1000" dirty="0" err="1" smtClean="0">
                  <a:solidFill>
                    <a:srgbClr val="003399"/>
                  </a:solidFill>
                  <a:latin typeface="Montserrat" panose="02000505000000020004" pitchFamily="2" charset="0"/>
                </a:rPr>
                <a:t>Presupuesto</a:t>
              </a:r>
              <a:r>
                <a:rPr lang="fr-FR" sz="1000" dirty="0" smtClean="0">
                  <a:solidFill>
                    <a:srgbClr val="003399"/>
                  </a:solidFill>
                  <a:latin typeface="Montserrat" panose="02000505000000020004" pitchFamily="2" charset="0"/>
                </a:rPr>
                <a:t> total del </a:t>
              </a:r>
              <a:r>
                <a:rPr lang="fr-FR" sz="1000" dirty="0" err="1" smtClean="0">
                  <a:solidFill>
                    <a:srgbClr val="003399"/>
                  </a:solidFill>
                  <a:latin typeface="Montserrat" panose="02000505000000020004" pitchFamily="2" charset="0"/>
                </a:rPr>
                <a:t>proyecto</a:t>
              </a:r>
              <a:endParaRPr lang="fr-FR" sz="1000" dirty="0">
                <a:solidFill>
                  <a:srgbClr val="003399"/>
                </a:solidFill>
                <a:latin typeface="Montserrat" panose="02000505000000020004" pitchFamily="2" charset="0"/>
              </a:endParaRPr>
            </a:p>
          </p:txBody>
        </p:sp>
        <p:sp>
          <p:nvSpPr>
            <p:cNvPr id="39" name="ZoneTexte 38"/>
            <p:cNvSpPr txBox="1"/>
            <p:nvPr/>
          </p:nvSpPr>
          <p:spPr>
            <a:xfrm>
              <a:off x="4072990" y="8086286"/>
              <a:ext cx="1309974" cy="246221"/>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FEDER/IPA</a:t>
              </a:r>
              <a:endParaRPr lang="fr-FR" sz="1000" dirty="0">
                <a:solidFill>
                  <a:srgbClr val="003399"/>
                </a:solidFill>
                <a:latin typeface="Montserrat" panose="02000505000000020004" pitchFamily="2" charset="0"/>
              </a:endParaRPr>
            </a:p>
          </p:txBody>
        </p:sp>
        <p:sp>
          <p:nvSpPr>
            <p:cNvPr id="40" name="ZoneTexte 39"/>
            <p:cNvSpPr txBox="1"/>
            <p:nvPr/>
          </p:nvSpPr>
          <p:spPr>
            <a:xfrm>
              <a:off x="7505643" y="8056420"/>
              <a:ext cx="1096027" cy="246221"/>
            </a:xfrm>
            <a:prstGeom prst="rect">
              <a:avLst/>
            </a:prstGeom>
            <a:noFill/>
          </p:spPr>
          <p:txBody>
            <a:bodyPr wrap="square" rtlCol="0">
              <a:spAutoFit/>
            </a:bodyPr>
            <a:lstStyle/>
            <a:p>
              <a:pPr algn="ctr"/>
              <a:r>
                <a:rPr lang="fr-FR" sz="1000" dirty="0" err="1" smtClean="0">
                  <a:solidFill>
                    <a:srgbClr val="003399"/>
                  </a:solidFill>
                  <a:latin typeface="Montserrat" panose="02000505000000020004" pitchFamily="2" charset="0"/>
                </a:rPr>
                <a:t>Duración</a:t>
              </a:r>
              <a:endParaRPr lang="fr-FR" sz="1000" dirty="0">
                <a:solidFill>
                  <a:srgbClr val="003399"/>
                </a:solidFill>
                <a:latin typeface="Montserrat" panose="02000505000000020004" pitchFamily="2" charset="0"/>
              </a:endParaRPr>
            </a:p>
          </p:txBody>
        </p:sp>
      </p:grpSp>
      <p:sp>
        <p:nvSpPr>
          <p:cNvPr id="50" name="Rectangle 19"/>
          <p:cNvSpPr/>
          <p:nvPr/>
        </p:nvSpPr>
        <p:spPr>
          <a:xfrm>
            <a:off x="4808559" y="9903341"/>
            <a:ext cx="751443" cy="784830"/>
          </a:xfrm>
          <a:prstGeom prst="rect">
            <a:avLst/>
          </a:prstGeom>
        </p:spPr>
        <p:txBody>
          <a:bodyPr wrap="square" anchor="ctr">
            <a:spAutoFit/>
          </a:bodyPr>
          <a:lstStyle/>
          <a:p>
            <a:pPr algn="ctr"/>
            <a:r>
              <a:rPr lang="en-US" sz="900" b="1" dirty="0" smtClean="0">
                <a:solidFill>
                  <a:srgbClr val="003399"/>
                </a:solidFill>
                <a:latin typeface="Montserrat Hairline"/>
              </a:rPr>
              <a:t>SARGA  </a:t>
            </a:r>
            <a:r>
              <a:rPr lang="en-US" sz="900" b="1" dirty="0" err="1" smtClean="0">
                <a:solidFill>
                  <a:srgbClr val="003399"/>
                </a:solidFill>
                <a:latin typeface="Montserrat Hairline"/>
              </a:rPr>
              <a:t>Gobierno</a:t>
            </a:r>
            <a:r>
              <a:rPr lang="en-US" sz="900" b="1" dirty="0" smtClean="0">
                <a:solidFill>
                  <a:srgbClr val="003399"/>
                </a:solidFill>
                <a:latin typeface="Montserrat Hairline"/>
              </a:rPr>
              <a:t> de Aragon</a:t>
            </a:r>
          </a:p>
          <a:p>
            <a:pPr algn="ctr"/>
            <a:r>
              <a:rPr lang="en-US" sz="900" b="1" dirty="0" smtClean="0">
                <a:solidFill>
                  <a:srgbClr val="003399"/>
                </a:solidFill>
                <a:latin typeface="Montserrat Hairline"/>
              </a:rPr>
              <a:t>(ESPAÑA)</a:t>
            </a:r>
            <a:endParaRPr lang="fr-FR" sz="900" b="1" dirty="0">
              <a:solidFill>
                <a:srgbClr val="003399"/>
              </a:solidFill>
              <a:latin typeface="Montserrat Hairline"/>
            </a:endParaRPr>
          </a:p>
        </p:txBody>
      </p:sp>
      <p:sp>
        <p:nvSpPr>
          <p:cNvPr id="51" name="Rectangle 19"/>
          <p:cNvSpPr/>
          <p:nvPr/>
        </p:nvSpPr>
        <p:spPr>
          <a:xfrm>
            <a:off x="6574973" y="9903341"/>
            <a:ext cx="972456" cy="646331"/>
          </a:xfrm>
          <a:prstGeom prst="rect">
            <a:avLst/>
          </a:prstGeom>
        </p:spPr>
        <p:txBody>
          <a:bodyPr wrap="square" anchor="ctr">
            <a:spAutoFit/>
          </a:bodyPr>
          <a:lstStyle/>
          <a:p>
            <a:pPr algn="ctr"/>
            <a:r>
              <a:rPr lang="en-US" sz="900" b="1" dirty="0" smtClean="0">
                <a:solidFill>
                  <a:srgbClr val="003399"/>
                </a:solidFill>
                <a:latin typeface="Montserrat Hairline" panose="00000300000000000000" pitchFamily="50" charset="0"/>
              </a:rPr>
              <a:t>Red de </a:t>
            </a:r>
            <a:r>
              <a:rPr lang="en-US" sz="900" b="1" dirty="0" err="1" smtClean="0">
                <a:solidFill>
                  <a:srgbClr val="003399"/>
                </a:solidFill>
                <a:latin typeface="Montserrat Hairline" panose="00000300000000000000" pitchFamily="50" charset="0"/>
              </a:rPr>
              <a:t>Desarrollo</a:t>
            </a:r>
            <a:r>
              <a:rPr lang="en-US" sz="900" b="1" dirty="0" smtClean="0">
                <a:solidFill>
                  <a:srgbClr val="003399"/>
                </a:solidFill>
                <a:latin typeface="Montserrat Hairline" panose="00000300000000000000" pitchFamily="50" charset="0"/>
              </a:rPr>
              <a:t> </a:t>
            </a:r>
          </a:p>
          <a:p>
            <a:pPr algn="ctr"/>
            <a:r>
              <a:rPr lang="en-US" sz="900" b="1" dirty="0" smtClean="0">
                <a:solidFill>
                  <a:srgbClr val="003399"/>
                </a:solidFill>
                <a:latin typeface="Montserrat Hairline" panose="00000300000000000000" pitchFamily="50" charset="0"/>
              </a:rPr>
              <a:t>e </a:t>
            </a:r>
            <a:r>
              <a:rPr lang="en-US" sz="900" b="1" dirty="0" err="1" smtClean="0">
                <a:solidFill>
                  <a:srgbClr val="003399"/>
                </a:solidFill>
                <a:latin typeface="Montserrat Hairline" panose="00000300000000000000" pitchFamily="50" charset="0"/>
              </a:rPr>
              <a:t>Innovación</a:t>
            </a:r>
            <a:endParaRPr lang="en-US" sz="900" b="1" dirty="0" smtClean="0">
              <a:solidFill>
                <a:srgbClr val="003399"/>
              </a:solidFill>
              <a:latin typeface="Montserrat Hairline" panose="00000300000000000000" pitchFamily="50" charset="0"/>
            </a:endParaRPr>
          </a:p>
          <a:p>
            <a:pPr algn="ctr"/>
            <a:r>
              <a:rPr lang="en-US" sz="900" b="1" dirty="0" smtClean="0">
                <a:solidFill>
                  <a:srgbClr val="003399"/>
                </a:solidFill>
                <a:latin typeface="Montserrat Hairline" panose="00000300000000000000" pitchFamily="50" charset="0"/>
              </a:rPr>
              <a:t>(PORTUGAL)</a:t>
            </a:r>
            <a:endParaRPr lang="fr-FR" sz="900" b="1" dirty="0">
              <a:solidFill>
                <a:srgbClr val="003399"/>
              </a:solidFill>
              <a:latin typeface="Montserrat Hairline" panose="00000300000000000000" pitchFamily="50" charset="0"/>
            </a:endParaRPr>
          </a:p>
        </p:txBody>
      </p:sp>
      <p:sp>
        <p:nvSpPr>
          <p:cNvPr id="52" name="51 Rectángulo"/>
          <p:cNvSpPr/>
          <p:nvPr/>
        </p:nvSpPr>
        <p:spPr>
          <a:xfrm>
            <a:off x="7491452" y="9903341"/>
            <a:ext cx="914425" cy="923330"/>
          </a:xfrm>
          <a:prstGeom prst="rect">
            <a:avLst/>
          </a:prstGeom>
        </p:spPr>
        <p:txBody>
          <a:bodyPr wrap="square" anchor="ctr">
            <a:spAutoFit/>
          </a:bodyPr>
          <a:lstStyle/>
          <a:p>
            <a:pPr algn="ctr"/>
            <a:r>
              <a:rPr lang="en-US" sz="900" b="1" dirty="0" err="1" smtClean="0">
                <a:solidFill>
                  <a:srgbClr val="003399"/>
                </a:solidFill>
                <a:latin typeface="Montserrat Hairline"/>
              </a:rPr>
              <a:t>Agencia</a:t>
            </a:r>
            <a:r>
              <a:rPr lang="en-US" sz="900" b="1" dirty="0" smtClean="0">
                <a:solidFill>
                  <a:srgbClr val="003399"/>
                </a:solidFill>
                <a:latin typeface="Montserrat Hairline"/>
              </a:rPr>
              <a:t> de </a:t>
            </a:r>
            <a:r>
              <a:rPr lang="en-US" sz="900" b="1" dirty="0" err="1" smtClean="0">
                <a:solidFill>
                  <a:srgbClr val="003399"/>
                </a:solidFill>
                <a:latin typeface="Montserrat Hairline"/>
              </a:rPr>
              <a:t>Desarrollo</a:t>
            </a:r>
            <a:r>
              <a:rPr lang="en-US" sz="900" b="1" dirty="0" smtClean="0">
                <a:solidFill>
                  <a:srgbClr val="003399"/>
                </a:solidFill>
                <a:latin typeface="Montserrat Hairline"/>
              </a:rPr>
              <a:t> del </a:t>
            </a:r>
            <a:r>
              <a:rPr lang="en-US" sz="900" b="1" dirty="0" err="1" smtClean="0">
                <a:solidFill>
                  <a:srgbClr val="003399"/>
                </a:solidFill>
                <a:latin typeface="Montserrat Hairline"/>
              </a:rPr>
              <a:t>Comité</a:t>
            </a:r>
            <a:r>
              <a:rPr lang="en-US" sz="900" b="1" dirty="0" smtClean="0">
                <a:solidFill>
                  <a:srgbClr val="003399"/>
                </a:solidFill>
                <a:latin typeface="Montserrat Hairline"/>
              </a:rPr>
              <a:t> Regional de Gozo</a:t>
            </a:r>
          </a:p>
          <a:p>
            <a:pPr algn="ctr"/>
            <a:r>
              <a:rPr lang="en-US" sz="900" b="1" dirty="0" smtClean="0">
                <a:solidFill>
                  <a:srgbClr val="003399"/>
                </a:solidFill>
                <a:latin typeface="Montserrat Hairline"/>
              </a:rPr>
              <a:t>(MALTA)</a:t>
            </a:r>
            <a:endParaRPr lang="es-ES" sz="900" b="1" dirty="0" smtClean="0">
              <a:solidFill>
                <a:srgbClr val="003399"/>
              </a:solidFill>
              <a:latin typeface="Montserrat Hairline"/>
            </a:endParaRPr>
          </a:p>
        </p:txBody>
      </p:sp>
      <p:sp>
        <p:nvSpPr>
          <p:cNvPr id="53" name="52 Rectángulo"/>
          <p:cNvSpPr/>
          <p:nvPr/>
        </p:nvSpPr>
        <p:spPr>
          <a:xfrm>
            <a:off x="5602514" y="9903341"/>
            <a:ext cx="936484" cy="923330"/>
          </a:xfrm>
          <a:prstGeom prst="rect">
            <a:avLst/>
          </a:prstGeom>
        </p:spPr>
        <p:txBody>
          <a:bodyPr wrap="square" anchor="ctr">
            <a:spAutoFit/>
          </a:bodyPr>
          <a:lstStyle/>
          <a:p>
            <a:pPr algn="ctr"/>
            <a:r>
              <a:rPr lang="en-US" sz="900" b="1" dirty="0" smtClean="0">
                <a:solidFill>
                  <a:srgbClr val="003399"/>
                </a:solidFill>
                <a:latin typeface="Montserrat Hairline" panose="00000300000000000000" pitchFamily="50" charset="0"/>
              </a:rPr>
              <a:t>SEO </a:t>
            </a:r>
            <a:r>
              <a:rPr lang="en-US" sz="900" b="1" dirty="0" err="1" smtClean="0">
                <a:solidFill>
                  <a:srgbClr val="003399"/>
                </a:solidFill>
                <a:latin typeface="Montserrat Hairline" panose="00000300000000000000" pitchFamily="50" charset="0"/>
              </a:rPr>
              <a:t>BirdLIFE</a:t>
            </a:r>
            <a:endParaRPr lang="en-US" sz="900" b="1" dirty="0" smtClean="0">
              <a:solidFill>
                <a:srgbClr val="003399"/>
              </a:solidFill>
              <a:latin typeface="Montserrat Hairline" panose="00000300000000000000" pitchFamily="50" charset="0"/>
            </a:endParaRPr>
          </a:p>
          <a:p>
            <a:pPr algn="ctr"/>
            <a:r>
              <a:rPr lang="en-US" sz="900" b="1" dirty="0" err="1" smtClean="0">
                <a:solidFill>
                  <a:srgbClr val="003399"/>
                </a:solidFill>
                <a:latin typeface="Montserrat Hairline" panose="00000300000000000000" pitchFamily="50" charset="0"/>
              </a:rPr>
              <a:t>Sociedad</a:t>
            </a:r>
            <a:r>
              <a:rPr lang="en-US" sz="900" b="1" dirty="0" smtClean="0">
                <a:solidFill>
                  <a:srgbClr val="003399"/>
                </a:solidFill>
                <a:latin typeface="Montserrat Hairline" panose="00000300000000000000" pitchFamily="50" charset="0"/>
              </a:rPr>
              <a:t> </a:t>
            </a:r>
            <a:r>
              <a:rPr lang="en-US" sz="900" b="1" dirty="0" err="1" smtClean="0">
                <a:solidFill>
                  <a:srgbClr val="003399"/>
                </a:solidFill>
                <a:latin typeface="Montserrat Hairline" panose="00000300000000000000" pitchFamily="50" charset="0"/>
              </a:rPr>
              <a:t>Ornitologica</a:t>
            </a:r>
            <a:r>
              <a:rPr lang="en-US" sz="900" b="1" dirty="0" smtClean="0">
                <a:solidFill>
                  <a:srgbClr val="003399"/>
                </a:solidFill>
                <a:latin typeface="Montserrat Hairline" panose="00000300000000000000" pitchFamily="50" charset="0"/>
              </a:rPr>
              <a:t> </a:t>
            </a:r>
            <a:r>
              <a:rPr lang="en-US" sz="900" b="1" dirty="0" err="1" smtClean="0">
                <a:solidFill>
                  <a:srgbClr val="003399"/>
                </a:solidFill>
                <a:latin typeface="Montserrat Hairline" panose="00000300000000000000" pitchFamily="50" charset="0"/>
              </a:rPr>
              <a:t>Española</a:t>
            </a:r>
            <a:endParaRPr lang="en-US" sz="900" b="1" dirty="0" smtClean="0">
              <a:solidFill>
                <a:srgbClr val="003399"/>
              </a:solidFill>
              <a:latin typeface="Montserrat Hairline" panose="00000300000000000000" pitchFamily="50" charset="0"/>
            </a:endParaRPr>
          </a:p>
          <a:p>
            <a:pPr algn="ctr"/>
            <a:r>
              <a:rPr lang="en-US" sz="900" b="1" dirty="0" smtClean="0">
                <a:solidFill>
                  <a:srgbClr val="003399"/>
                </a:solidFill>
                <a:latin typeface="Montserrat Hairline" panose="00000300000000000000" pitchFamily="50" charset="0"/>
              </a:rPr>
              <a:t>(ESPAÑA)</a:t>
            </a:r>
            <a:endParaRPr lang="es-ES" sz="900" b="1" dirty="0" smtClean="0">
              <a:solidFill>
                <a:srgbClr val="003399"/>
              </a:solidFill>
              <a:latin typeface="Montserrat Hairline" panose="00000300000000000000" pitchFamily="50" charset="0"/>
            </a:endParaRPr>
          </a:p>
        </p:txBody>
      </p:sp>
      <p:pic>
        <p:nvPicPr>
          <p:cNvPr id="69" name="Immagine 5"/>
          <p:cNvPicPr>
            <a:picLocks noChangeAspect="1"/>
          </p:cNvPicPr>
          <p:nvPr/>
        </p:nvPicPr>
        <p:blipFill rotWithShape="1">
          <a:blip r:embed="rId5" cstate="print">
            <a:extLst>
              <a:ext uri="{28A0092B-C50C-407E-A947-70E740481C1C}">
                <a14:useLocalDpi xmlns="" xmlns:a14="http://schemas.microsoft.com/office/drawing/2010/main" val="0"/>
              </a:ext>
            </a:extLst>
          </a:blip>
          <a:srcRect l="4711" t="15847" r="51537" b="15783"/>
          <a:stretch/>
        </p:blipFill>
        <p:spPr>
          <a:xfrm>
            <a:off x="215152" y="10894892"/>
            <a:ext cx="4195483" cy="1695450"/>
          </a:xfrm>
          <a:prstGeom prst="rect">
            <a:avLst/>
          </a:prstGeom>
        </p:spPr>
      </p:pic>
      <p:pic>
        <p:nvPicPr>
          <p:cNvPr id="70" name="Immagine 5"/>
          <p:cNvPicPr>
            <a:picLocks noChangeAspect="1"/>
          </p:cNvPicPr>
          <p:nvPr/>
        </p:nvPicPr>
        <p:blipFill rotWithShape="1">
          <a:blip r:embed="rId5" cstate="print">
            <a:extLst>
              <a:ext uri="{28A0092B-C50C-407E-A947-70E740481C1C}">
                <a14:useLocalDpi xmlns="" xmlns:a14="http://schemas.microsoft.com/office/drawing/2010/main" val="0"/>
              </a:ext>
            </a:extLst>
          </a:blip>
          <a:srcRect l="47836" t="14374" b="60007"/>
          <a:stretch/>
        </p:blipFill>
        <p:spPr>
          <a:xfrm>
            <a:off x="5359001" y="11994343"/>
            <a:ext cx="3658829" cy="464696"/>
          </a:xfrm>
          <a:prstGeom prst="rect">
            <a:avLst/>
          </a:prstGeom>
        </p:spPr>
      </p:pic>
      <p:sp>
        <p:nvSpPr>
          <p:cNvPr id="31" name="Rectangle 19"/>
          <p:cNvSpPr/>
          <p:nvPr/>
        </p:nvSpPr>
        <p:spPr>
          <a:xfrm>
            <a:off x="3643086" y="9972590"/>
            <a:ext cx="909923" cy="646331"/>
          </a:xfrm>
          <a:prstGeom prst="rect">
            <a:avLst/>
          </a:prstGeom>
        </p:spPr>
        <p:txBody>
          <a:bodyPr wrap="square" anchor="ctr">
            <a:spAutoFit/>
          </a:bodyPr>
          <a:lstStyle/>
          <a:p>
            <a:pPr algn="ctr"/>
            <a:r>
              <a:rPr lang="en-US" sz="900" b="1" dirty="0" err="1" smtClean="0">
                <a:solidFill>
                  <a:srgbClr val="003399"/>
                </a:solidFill>
                <a:latin typeface="Montserrat Hairline"/>
              </a:rPr>
              <a:t>Fundación</a:t>
            </a:r>
            <a:r>
              <a:rPr lang="en-US" sz="900" b="1" dirty="0" smtClean="0">
                <a:solidFill>
                  <a:srgbClr val="003399"/>
                </a:solidFill>
                <a:latin typeface="Montserrat Hairline"/>
              </a:rPr>
              <a:t> Tour du </a:t>
            </a:r>
            <a:r>
              <a:rPr lang="en-US" sz="900" b="1" dirty="0" err="1" smtClean="0">
                <a:solidFill>
                  <a:srgbClr val="003399"/>
                </a:solidFill>
                <a:latin typeface="Montserrat Hairline"/>
              </a:rPr>
              <a:t>Valat</a:t>
            </a:r>
            <a:endParaRPr lang="en-US" sz="900" b="1" dirty="0" smtClean="0">
              <a:solidFill>
                <a:srgbClr val="003399"/>
              </a:solidFill>
              <a:latin typeface="Montserrat Hairline"/>
            </a:endParaRPr>
          </a:p>
          <a:p>
            <a:pPr algn="ctr"/>
            <a:r>
              <a:rPr lang="en-US" sz="900" b="1" dirty="0" smtClean="0">
                <a:solidFill>
                  <a:srgbClr val="003399"/>
                </a:solidFill>
                <a:latin typeface="Montserrat Hairline"/>
              </a:rPr>
              <a:t>(FRANCIA)</a:t>
            </a:r>
            <a:endParaRPr lang="fr-FR" sz="900" b="1" dirty="0">
              <a:solidFill>
                <a:srgbClr val="003399"/>
              </a:solidFill>
              <a:latin typeface="Montserrat Hairline"/>
            </a:endParaRPr>
          </a:p>
        </p:txBody>
      </p:sp>
      <p:pic>
        <p:nvPicPr>
          <p:cNvPr id="1033" name="Picture 9"/>
          <p:cNvPicPr>
            <a:picLocks noChangeAspect="1" noChangeArrowheads="1"/>
          </p:cNvPicPr>
          <p:nvPr/>
        </p:nvPicPr>
        <p:blipFill>
          <a:blip r:embed="rId6" cstate="print"/>
          <a:srcRect/>
          <a:stretch>
            <a:fillRect/>
          </a:stretch>
        </p:blipFill>
        <p:spPr bwMode="auto">
          <a:xfrm>
            <a:off x="109533" y="9248167"/>
            <a:ext cx="773640" cy="576336"/>
          </a:xfrm>
          <a:prstGeom prst="rect">
            <a:avLst/>
          </a:prstGeom>
          <a:noFill/>
        </p:spPr>
      </p:pic>
      <p:pic>
        <p:nvPicPr>
          <p:cNvPr id="1032" name="3 Imagen" descr="logo.jpg"/>
          <p:cNvPicPr>
            <a:picLocks noChangeAspect="1" noChangeArrowheads="1"/>
          </p:cNvPicPr>
          <p:nvPr/>
        </p:nvPicPr>
        <p:blipFill>
          <a:blip r:embed="rId7" cstate="print"/>
          <a:srcRect/>
          <a:stretch>
            <a:fillRect/>
          </a:stretch>
        </p:blipFill>
        <p:spPr bwMode="auto">
          <a:xfrm>
            <a:off x="2024042" y="9278408"/>
            <a:ext cx="428115" cy="537633"/>
          </a:xfrm>
          <a:prstGeom prst="rect">
            <a:avLst/>
          </a:prstGeom>
          <a:noFill/>
        </p:spPr>
      </p:pic>
      <p:pic>
        <p:nvPicPr>
          <p:cNvPr id="1031" name="Slika 2" descr="logoZRCSAZU dvobarven [Converted]"/>
          <p:cNvPicPr>
            <a:picLocks noChangeAspect="1" noChangeArrowheads="1"/>
          </p:cNvPicPr>
          <p:nvPr/>
        </p:nvPicPr>
        <p:blipFill>
          <a:blip r:embed="rId8" cstate="print"/>
          <a:srcRect/>
          <a:stretch>
            <a:fillRect/>
          </a:stretch>
        </p:blipFill>
        <p:spPr bwMode="auto">
          <a:xfrm>
            <a:off x="8720150" y="9385722"/>
            <a:ext cx="422274" cy="521326"/>
          </a:xfrm>
          <a:prstGeom prst="rect">
            <a:avLst/>
          </a:prstGeom>
          <a:noFill/>
        </p:spPr>
      </p:pic>
      <p:pic>
        <p:nvPicPr>
          <p:cNvPr id="1030" name="Picture 6" descr="FAMP GRANDE"/>
          <p:cNvPicPr>
            <a:picLocks noChangeAspect="1" noChangeArrowheads="1"/>
          </p:cNvPicPr>
          <p:nvPr/>
        </p:nvPicPr>
        <p:blipFill>
          <a:blip r:embed="rId9" cstate="print"/>
          <a:srcRect/>
          <a:stretch>
            <a:fillRect/>
          </a:stretch>
        </p:blipFill>
        <p:spPr bwMode="auto">
          <a:xfrm>
            <a:off x="2709872" y="9353549"/>
            <a:ext cx="948266" cy="524933"/>
          </a:xfrm>
          <a:prstGeom prst="rect">
            <a:avLst/>
          </a:prstGeom>
          <a:noFill/>
        </p:spPr>
      </p:pic>
      <p:pic>
        <p:nvPicPr>
          <p:cNvPr id="1029" name="Imagen 1"/>
          <p:cNvPicPr>
            <a:picLocks noChangeAspect="1" noChangeArrowheads="1"/>
          </p:cNvPicPr>
          <p:nvPr/>
        </p:nvPicPr>
        <p:blipFill>
          <a:blip r:embed="rId10" cstate="print"/>
          <a:srcRect/>
          <a:stretch>
            <a:fillRect/>
          </a:stretch>
        </p:blipFill>
        <p:spPr bwMode="auto">
          <a:xfrm>
            <a:off x="5887142" y="9329702"/>
            <a:ext cx="473535" cy="497944"/>
          </a:xfrm>
          <a:prstGeom prst="rect">
            <a:avLst/>
          </a:prstGeom>
          <a:noFill/>
        </p:spPr>
      </p:pic>
      <p:pic>
        <p:nvPicPr>
          <p:cNvPr id="1028" name="Imagen 12" descr="http://www.steproject.eu/img/partners/logoSARGA.jpg">
            <a:hlinkClick r:id="rId11"/>
          </p:cNvPr>
          <p:cNvPicPr>
            <a:picLocks noChangeAspect="1" noChangeArrowheads="1"/>
          </p:cNvPicPr>
          <p:nvPr/>
        </p:nvPicPr>
        <p:blipFill>
          <a:blip r:embed="rId12" cstate="print"/>
          <a:srcRect/>
          <a:stretch>
            <a:fillRect/>
          </a:stretch>
        </p:blipFill>
        <p:spPr bwMode="auto">
          <a:xfrm>
            <a:off x="4797415" y="9529763"/>
            <a:ext cx="818586" cy="233882"/>
          </a:xfrm>
          <a:prstGeom prst="rect">
            <a:avLst/>
          </a:prstGeom>
          <a:noFill/>
        </p:spPr>
      </p:pic>
      <p:pic>
        <p:nvPicPr>
          <p:cNvPr id="3" name="Imagen 21" descr=":Captura de pantalla 2017-08-23 a las 14.03.01.png"/>
          <p:cNvPicPr>
            <a:picLocks noChangeAspect="1" noChangeArrowheads="1"/>
          </p:cNvPicPr>
          <p:nvPr/>
        </p:nvPicPr>
        <p:blipFill>
          <a:blip r:embed="rId13" cstate="print"/>
          <a:srcRect/>
          <a:stretch>
            <a:fillRect/>
          </a:stretch>
        </p:blipFill>
        <p:spPr bwMode="auto">
          <a:xfrm>
            <a:off x="6456790" y="9515453"/>
            <a:ext cx="1090246" cy="255057"/>
          </a:xfrm>
          <a:prstGeom prst="rect">
            <a:avLst/>
          </a:prstGeom>
          <a:noFill/>
        </p:spPr>
      </p:pic>
      <p:pic>
        <p:nvPicPr>
          <p:cNvPr id="1026" name="Immagine 1" descr="Immagine1"/>
          <p:cNvPicPr>
            <a:picLocks noChangeAspect="1" noChangeArrowheads="1"/>
          </p:cNvPicPr>
          <p:nvPr/>
        </p:nvPicPr>
        <p:blipFill>
          <a:blip r:embed="rId14" cstate="print"/>
          <a:srcRect/>
          <a:stretch>
            <a:fillRect/>
          </a:stretch>
        </p:blipFill>
        <p:spPr bwMode="auto">
          <a:xfrm>
            <a:off x="7724705" y="9391644"/>
            <a:ext cx="490077" cy="583130"/>
          </a:xfrm>
          <a:prstGeom prst="rect">
            <a:avLst/>
          </a:prstGeom>
          <a:noFill/>
        </p:spPr>
      </p:pic>
      <p:pic>
        <p:nvPicPr>
          <p:cNvPr id="1025" name="Image 1" descr="LOGO+DESCRIPTEUR_ENG"/>
          <p:cNvPicPr>
            <a:picLocks noChangeAspect="1" noChangeArrowheads="1"/>
          </p:cNvPicPr>
          <p:nvPr/>
        </p:nvPicPr>
        <p:blipFill>
          <a:blip r:embed="rId15" cstate="print"/>
          <a:srcRect/>
          <a:stretch>
            <a:fillRect/>
          </a:stretch>
        </p:blipFill>
        <p:spPr bwMode="auto">
          <a:xfrm>
            <a:off x="3752672" y="9339253"/>
            <a:ext cx="1008961" cy="533400"/>
          </a:xfrm>
          <a:prstGeom prst="rect">
            <a:avLst/>
          </a:prstGeom>
          <a:noFill/>
        </p:spPr>
      </p:pic>
      <p:pic>
        <p:nvPicPr>
          <p:cNvPr id="43" name="0 Imagen" descr="Logo_CIRF.jpg"/>
          <p:cNvPicPr/>
          <p:nvPr/>
        </p:nvPicPr>
        <p:blipFill>
          <a:blip r:embed="rId16" cstate="print"/>
          <a:stretch>
            <a:fillRect/>
          </a:stretch>
        </p:blipFill>
        <p:spPr>
          <a:xfrm>
            <a:off x="1171574" y="9286875"/>
            <a:ext cx="695325" cy="533400"/>
          </a:xfrm>
          <a:prstGeom prst="rect">
            <a:avLst/>
          </a:prstGeom>
        </p:spPr>
      </p:pic>
    </p:spTree>
    <p:extLst>
      <p:ext uri="{BB962C8B-B14F-4D97-AF65-F5344CB8AC3E}">
        <p14:creationId xmlns="" xmlns:p14="http://schemas.microsoft.com/office/powerpoint/2010/main" val="1730250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41 Imagen" descr="people and wetlands_Pablo Vera (3).JPG"/>
          <p:cNvPicPr>
            <a:picLocks noChangeAspect="1"/>
          </p:cNvPicPr>
          <p:nvPr/>
        </p:nvPicPr>
        <p:blipFill>
          <a:blip r:embed="rId2" cstate="print"/>
          <a:stretch>
            <a:fillRect/>
          </a:stretch>
        </p:blipFill>
        <p:spPr>
          <a:xfrm>
            <a:off x="0" y="-829733"/>
            <a:ext cx="9601200" cy="6400024"/>
          </a:xfrm>
          <a:prstGeom prst="rect">
            <a:avLst/>
          </a:prstGeom>
        </p:spPr>
      </p:pic>
      <p:sp>
        <p:nvSpPr>
          <p:cNvPr id="11" name="Rectangle 10"/>
          <p:cNvSpPr/>
          <p:nvPr/>
        </p:nvSpPr>
        <p:spPr>
          <a:xfrm>
            <a:off x="4312779" y="76311"/>
            <a:ext cx="5155023" cy="1384995"/>
          </a:xfrm>
          <a:prstGeom prst="rect">
            <a:avLst/>
          </a:prstGeom>
        </p:spPr>
        <p:txBody>
          <a:bodyPr wrap="square">
            <a:spAutoFit/>
          </a:bodyPr>
          <a:lstStyle/>
          <a:p>
            <a:pPr algn="r"/>
            <a:r>
              <a:rPr lang="es-ES" sz="2800" b="1" dirty="0" smtClean="0">
                <a:solidFill>
                  <a:schemeClr val="bg1"/>
                </a:solidFill>
                <a:latin typeface="Montserrat" panose="02000505000000020004" pitchFamily="2" charset="0"/>
              </a:rPr>
              <a:t>Coordinación de la Gestión y Redes de Humedales mediterráneos </a:t>
            </a:r>
          </a:p>
        </p:txBody>
      </p:sp>
      <p:sp>
        <p:nvSpPr>
          <p:cNvPr id="24" name="ZoneTexte 23"/>
          <p:cNvSpPr txBox="1"/>
          <p:nvPr/>
        </p:nvSpPr>
        <p:spPr>
          <a:xfrm>
            <a:off x="-15508" y="8736908"/>
            <a:ext cx="9568308" cy="338554"/>
          </a:xfrm>
          <a:prstGeom prst="rect">
            <a:avLst/>
          </a:prstGeom>
          <a:noFill/>
        </p:spPr>
        <p:txBody>
          <a:bodyPr wrap="square" rtlCol="0">
            <a:spAutoFit/>
          </a:bodyPr>
          <a:lstStyle/>
          <a:p>
            <a:pPr algn="ctr"/>
            <a:r>
              <a:rPr lang="fr-FR" sz="1600" b="1" dirty="0" smtClean="0">
                <a:solidFill>
                  <a:srgbClr val="83C341"/>
                </a:solidFill>
                <a:latin typeface="Montserrat" panose="02000505000000020004" pitchFamily="2" charset="0"/>
              </a:rPr>
              <a:t>SOCIOS DEL PROYECTO</a:t>
            </a:r>
            <a:endParaRPr lang="fr-FR" sz="1600" b="1" dirty="0">
              <a:solidFill>
                <a:srgbClr val="83C341"/>
              </a:solidFill>
              <a:latin typeface="Montserrat" panose="02000505000000020004" pitchFamily="2" charset="0"/>
            </a:endParaRPr>
          </a:p>
        </p:txBody>
      </p:sp>
      <p:cxnSp>
        <p:nvCxnSpPr>
          <p:cNvPr id="25" name="Connecteur droit 24"/>
          <p:cNvCxnSpPr/>
          <p:nvPr/>
        </p:nvCxnSpPr>
        <p:spPr>
          <a:xfrm flipH="1">
            <a:off x="266786" y="8925792"/>
            <a:ext cx="3259645" cy="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6179736" y="8924625"/>
            <a:ext cx="3137943" cy="2230"/>
          </a:xfrm>
          <a:prstGeom prst="line">
            <a:avLst/>
          </a:prstGeom>
          <a:ln w="38100">
            <a:solidFill>
              <a:srgbClr val="83C34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95457" y="9995673"/>
            <a:ext cx="629679" cy="523220"/>
          </a:xfrm>
          <a:prstGeom prst="rect">
            <a:avLst/>
          </a:prstGeom>
        </p:spPr>
        <p:txBody>
          <a:bodyPr wrap="square">
            <a:spAutoFit/>
          </a:bodyPr>
          <a:lstStyle/>
          <a:p>
            <a:pPr algn="ctr"/>
            <a:r>
              <a:rPr lang="en-US" sz="700" b="1" dirty="0" err="1" smtClean="0">
                <a:solidFill>
                  <a:srgbClr val="003399"/>
                </a:solidFill>
                <a:latin typeface="Montserrat Hairline" panose="00000300000000000000" pitchFamily="50" charset="0"/>
              </a:rPr>
              <a:t>Provincia</a:t>
            </a:r>
            <a:endParaRPr lang="en-US" sz="700" b="1" dirty="0" smtClean="0">
              <a:solidFill>
                <a:srgbClr val="003399"/>
              </a:solidFill>
              <a:latin typeface="Montserrat Hairline" panose="00000300000000000000" pitchFamily="50" charset="0"/>
            </a:endParaRPr>
          </a:p>
          <a:p>
            <a:pPr algn="ctr"/>
            <a:r>
              <a:rPr lang="en-US" sz="700" b="1" dirty="0" smtClean="0">
                <a:solidFill>
                  <a:srgbClr val="003399"/>
                </a:solidFill>
                <a:latin typeface="Montserrat Hairline" panose="00000300000000000000" pitchFamily="50" charset="0"/>
              </a:rPr>
              <a:t>de Vercelli</a:t>
            </a:r>
          </a:p>
          <a:p>
            <a:pPr algn="ctr"/>
            <a:r>
              <a:rPr lang="en-US" sz="700" b="1" dirty="0" smtClean="0">
                <a:solidFill>
                  <a:srgbClr val="003399"/>
                </a:solidFill>
                <a:latin typeface="Montserrat Hairline" panose="00000300000000000000" pitchFamily="50" charset="0"/>
              </a:rPr>
              <a:t>(ITALIA)</a:t>
            </a:r>
            <a:endParaRPr lang="fr-FR" sz="700" dirty="0" smtClean="0"/>
          </a:p>
        </p:txBody>
      </p:sp>
      <p:sp>
        <p:nvSpPr>
          <p:cNvPr id="19" name="Rectangle 18"/>
          <p:cNvSpPr/>
          <p:nvPr/>
        </p:nvSpPr>
        <p:spPr>
          <a:xfrm>
            <a:off x="8386761" y="9995673"/>
            <a:ext cx="1026453" cy="630942"/>
          </a:xfrm>
          <a:prstGeom prst="rect">
            <a:avLst/>
          </a:prstGeom>
        </p:spPr>
        <p:txBody>
          <a:bodyPr wrap="square">
            <a:spAutoFit/>
          </a:bodyPr>
          <a:lstStyle/>
          <a:p>
            <a:pPr algn="ctr"/>
            <a:r>
              <a:rPr lang="en-US" sz="700" b="1" dirty="0" smtClean="0">
                <a:solidFill>
                  <a:srgbClr val="003399"/>
                </a:solidFill>
                <a:latin typeface="Montserrat Hairline"/>
              </a:rPr>
              <a:t>Centro de </a:t>
            </a:r>
            <a:r>
              <a:rPr lang="en-US" sz="700" b="1" dirty="0" err="1" smtClean="0">
                <a:solidFill>
                  <a:srgbClr val="003399"/>
                </a:solidFill>
                <a:latin typeface="Montserrat Hairline"/>
              </a:rPr>
              <a:t>Investigación</a:t>
            </a:r>
            <a:r>
              <a:rPr lang="en-US" sz="700" b="1" dirty="0" smtClean="0">
                <a:solidFill>
                  <a:srgbClr val="003399"/>
                </a:solidFill>
                <a:latin typeface="Montserrat Hairline"/>
              </a:rPr>
              <a:t> </a:t>
            </a:r>
          </a:p>
          <a:p>
            <a:pPr algn="ctr"/>
            <a:r>
              <a:rPr lang="en-US" sz="700" b="1" dirty="0" smtClean="0">
                <a:solidFill>
                  <a:srgbClr val="003399"/>
                </a:solidFill>
                <a:latin typeface="Montserrat Hairline"/>
              </a:rPr>
              <a:t>de la Academia </a:t>
            </a:r>
            <a:r>
              <a:rPr lang="en-US" sz="700" b="1" dirty="0" err="1" smtClean="0">
                <a:solidFill>
                  <a:srgbClr val="003399"/>
                </a:solidFill>
                <a:latin typeface="Montserrat Hairline"/>
              </a:rPr>
              <a:t>Eslovena</a:t>
            </a:r>
            <a:r>
              <a:rPr lang="en-US" sz="700" b="1" dirty="0" smtClean="0">
                <a:solidFill>
                  <a:srgbClr val="003399"/>
                </a:solidFill>
                <a:latin typeface="Montserrat Hairline"/>
              </a:rPr>
              <a:t> de Arte y</a:t>
            </a:r>
          </a:p>
          <a:p>
            <a:pPr algn="ctr"/>
            <a:r>
              <a:rPr lang="en-US" sz="700" b="1" dirty="0" smtClean="0">
                <a:solidFill>
                  <a:srgbClr val="003399"/>
                </a:solidFill>
                <a:latin typeface="Montserrat Hairline"/>
              </a:rPr>
              <a:t>(ESLOVENIA)</a:t>
            </a:r>
            <a:endParaRPr lang="fr-FR" sz="700" b="1" dirty="0">
              <a:solidFill>
                <a:srgbClr val="003399"/>
              </a:solidFill>
              <a:latin typeface="Montserrat Hairline"/>
            </a:endParaRPr>
          </a:p>
        </p:txBody>
      </p:sp>
      <p:sp>
        <p:nvSpPr>
          <p:cNvPr id="20" name="Rectangle 19"/>
          <p:cNvSpPr/>
          <p:nvPr/>
        </p:nvSpPr>
        <p:spPr>
          <a:xfrm>
            <a:off x="1023937" y="9995673"/>
            <a:ext cx="881063" cy="630942"/>
          </a:xfrm>
          <a:prstGeom prst="rect">
            <a:avLst/>
          </a:prstGeom>
        </p:spPr>
        <p:txBody>
          <a:bodyPr wrap="square">
            <a:spAutoFit/>
          </a:bodyPr>
          <a:lstStyle/>
          <a:p>
            <a:pPr algn="ctr"/>
            <a:r>
              <a:rPr lang="en-US" sz="700" b="1" dirty="0" smtClean="0">
                <a:solidFill>
                  <a:srgbClr val="003399"/>
                </a:solidFill>
                <a:latin typeface="Montserrat Hairline" panose="00000300000000000000" pitchFamily="50" charset="0"/>
              </a:rPr>
              <a:t>Centro </a:t>
            </a:r>
            <a:r>
              <a:rPr lang="en-US" sz="700" b="1" dirty="0" err="1" smtClean="0">
                <a:solidFill>
                  <a:srgbClr val="003399"/>
                </a:solidFill>
                <a:latin typeface="Montserrat Hairline" panose="00000300000000000000" pitchFamily="50" charset="0"/>
              </a:rPr>
              <a:t>italiano</a:t>
            </a:r>
            <a:r>
              <a:rPr lang="en-US" sz="700" b="1" dirty="0" smtClean="0">
                <a:solidFill>
                  <a:srgbClr val="003399"/>
                </a:solidFill>
                <a:latin typeface="Montserrat Hairline" panose="00000300000000000000" pitchFamily="50" charset="0"/>
              </a:rPr>
              <a:t> </a:t>
            </a:r>
          </a:p>
          <a:p>
            <a:pPr algn="ctr"/>
            <a:r>
              <a:rPr lang="en-US" sz="700" b="1" dirty="0" err="1" smtClean="0">
                <a:solidFill>
                  <a:srgbClr val="003399"/>
                </a:solidFill>
                <a:latin typeface="Montserrat Hairline" panose="00000300000000000000" pitchFamily="50" charset="0"/>
              </a:rPr>
              <a:t>para</a:t>
            </a:r>
            <a:r>
              <a:rPr lang="en-US" sz="700" b="1" dirty="0" smtClean="0">
                <a:solidFill>
                  <a:srgbClr val="003399"/>
                </a:solidFill>
                <a:latin typeface="Montserrat Hairline" panose="00000300000000000000" pitchFamily="50" charset="0"/>
              </a:rPr>
              <a:t> la </a:t>
            </a:r>
            <a:r>
              <a:rPr lang="en-US" sz="700" b="1" dirty="0" err="1" smtClean="0">
                <a:solidFill>
                  <a:srgbClr val="003399"/>
                </a:solidFill>
                <a:latin typeface="Montserrat Hairline" panose="00000300000000000000" pitchFamily="50" charset="0"/>
              </a:rPr>
              <a:t>restauración</a:t>
            </a:r>
            <a:r>
              <a:rPr lang="en-US" sz="700" b="1" dirty="0" smtClean="0">
                <a:solidFill>
                  <a:srgbClr val="003399"/>
                </a:solidFill>
                <a:latin typeface="Montserrat Hairline" panose="00000300000000000000" pitchFamily="50" charset="0"/>
              </a:rPr>
              <a:t> fluvial </a:t>
            </a:r>
          </a:p>
          <a:p>
            <a:pPr algn="ctr"/>
            <a:r>
              <a:rPr lang="en-US" sz="700" b="1" dirty="0" smtClean="0">
                <a:solidFill>
                  <a:srgbClr val="003399"/>
                </a:solidFill>
                <a:latin typeface="Montserrat Hairline" panose="00000300000000000000" pitchFamily="50" charset="0"/>
              </a:rPr>
              <a:t>(ITALIA)</a:t>
            </a:r>
            <a:endParaRPr lang="fr-FR" sz="700" dirty="0" smtClean="0"/>
          </a:p>
        </p:txBody>
      </p:sp>
      <p:sp>
        <p:nvSpPr>
          <p:cNvPr id="21" name="Rectangle 20"/>
          <p:cNvSpPr/>
          <p:nvPr/>
        </p:nvSpPr>
        <p:spPr>
          <a:xfrm>
            <a:off x="132690" y="9995673"/>
            <a:ext cx="754012" cy="415498"/>
          </a:xfrm>
          <a:prstGeom prst="rect">
            <a:avLst/>
          </a:prstGeom>
        </p:spPr>
        <p:txBody>
          <a:bodyPr wrap="square">
            <a:spAutoFit/>
          </a:bodyPr>
          <a:lstStyle/>
          <a:p>
            <a:pPr algn="ctr"/>
            <a:r>
              <a:rPr lang="en-US" sz="700" b="1" dirty="0" smtClean="0">
                <a:solidFill>
                  <a:srgbClr val="003399"/>
                </a:solidFill>
                <a:latin typeface="Montserrat Hairline" panose="00000300000000000000" pitchFamily="50" charset="0"/>
              </a:rPr>
              <a:t>Region del Veneto</a:t>
            </a:r>
          </a:p>
          <a:p>
            <a:pPr algn="ctr"/>
            <a:r>
              <a:rPr lang="en-US" sz="700" b="1" dirty="0" smtClean="0">
                <a:solidFill>
                  <a:srgbClr val="003399"/>
                </a:solidFill>
                <a:latin typeface="Montserrat Hairline" panose="00000300000000000000" pitchFamily="50" charset="0"/>
              </a:rPr>
              <a:t>(ITALIA)</a:t>
            </a:r>
            <a:endParaRPr lang="fr-FR" sz="700" dirty="0"/>
          </a:p>
        </p:txBody>
      </p:sp>
      <p:sp>
        <p:nvSpPr>
          <p:cNvPr id="22" name="Rectangle 21"/>
          <p:cNvSpPr/>
          <p:nvPr/>
        </p:nvSpPr>
        <p:spPr>
          <a:xfrm>
            <a:off x="2797103" y="9995673"/>
            <a:ext cx="793834" cy="630942"/>
          </a:xfrm>
          <a:prstGeom prst="rect">
            <a:avLst/>
          </a:prstGeom>
        </p:spPr>
        <p:txBody>
          <a:bodyPr wrap="square">
            <a:spAutoFit/>
          </a:bodyPr>
          <a:lstStyle/>
          <a:p>
            <a:pPr algn="ctr"/>
            <a:r>
              <a:rPr lang="en-US" sz="700" b="1" dirty="0" err="1" smtClean="0">
                <a:solidFill>
                  <a:srgbClr val="003399"/>
                </a:solidFill>
                <a:latin typeface="Montserrat Hairline"/>
              </a:rPr>
              <a:t>Federación</a:t>
            </a:r>
            <a:r>
              <a:rPr lang="en-US" sz="700" b="1" dirty="0" smtClean="0">
                <a:solidFill>
                  <a:srgbClr val="003399"/>
                </a:solidFill>
                <a:latin typeface="Montserrat Hairline"/>
              </a:rPr>
              <a:t> </a:t>
            </a:r>
            <a:r>
              <a:rPr lang="en-US" sz="700" b="1" dirty="0" err="1" smtClean="0">
                <a:solidFill>
                  <a:srgbClr val="003399"/>
                </a:solidFill>
                <a:latin typeface="Montserrat Hairline"/>
              </a:rPr>
              <a:t>Andaluza</a:t>
            </a:r>
            <a:r>
              <a:rPr lang="en-US" sz="700" b="1" dirty="0" smtClean="0">
                <a:solidFill>
                  <a:srgbClr val="003399"/>
                </a:solidFill>
                <a:latin typeface="Montserrat Hairline"/>
              </a:rPr>
              <a:t> de </a:t>
            </a:r>
            <a:r>
              <a:rPr lang="en-US" sz="700" b="1" dirty="0" err="1" smtClean="0">
                <a:solidFill>
                  <a:srgbClr val="003399"/>
                </a:solidFill>
                <a:latin typeface="Montserrat Hairline"/>
              </a:rPr>
              <a:t>Municipios</a:t>
            </a:r>
            <a:r>
              <a:rPr lang="en-US" sz="700" b="1" dirty="0" smtClean="0">
                <a:solidFill>
                  <a:srgbClr val="003399"/>
                </a:solidFill>
                <a:latin typeface="Montserrat Hairline"/>
              </a:rPr>
              <a:t> y </a:t>
            </a:r>
            <a:r>
              <a:rPr lang="en-US" sz="700" b="1" dirty="0" err="1" smtClean="0">
                <a:solidFill>
                  <a:srgbClr val="003399"/>
                </a:solidFill>
                <a:latin typeface="Montserrat Hairline"/>
              </a:rPr>
              <a:t>Provincias</a:t>
            </a:r>
            <a:endParaRPr lang="en-US" sz="700" b="1" dirty="0" smtClean="0">
              <a:solidFill>
                <a:srgbClr val="003399"/>
              </a:solidFill>
              <a:latin typeface="Montserrat Hairline"/>
            </a:endParaRPr>
          </a:p>
          <a:p>
            <a:pPr algn="ctr"/>
            <a:r>
              <a:rPr lang="en-US" sz="700" b="1" dirty="0" smtClean="0">
                <a:solidFill>
                  <a:srgbClr val="003399"/>
                </a:solidFill>
                <a:latin typeface="Montserrat Hairline"/>
              </a:rPr>
              <a:t>(ESPAÑA</a:t>
            </a:r>
            <a:r>
              <a:rPr lang="fr-FR" sz="700" b="1" dirty="0" smtClean="0">
                <a:solidFill>
                  <a:srgbClr val="003399"/>
                </a:solidFill>
                <a:latin typeface="Montserrat Hairline"/>
              </a:rPr>
              <a:t>)</a:t>
            </a:r>
            <a:endParaRPr lang="en-US" sz="700" b="1" dirty="0" smtClean="0">
              <a:solidFill>
                <a:srgbClr val="003399"/>
              </a:solidFill>
              <a:latin typeface="Montserrat Hairline"/>
            </a:endParaRPr>
          </a:p>
        </p:txBody>
      </p:sp>
      <p:sp>
        <p:nvSpPr>
          <p:cNvPr id="14" name="ZoneTexte 13"/>
          <p:cNvSpPr txBox="1"/>
          <p:nvPr/>
        </p:nvSpPr>
        <p:spPr>
          <a:xfrm>
            <a:off x="199644" y="6384768"/>
            <a:ext cx="9200963" cy="2308324"/>
          </a:xfrm>
          <a:prstGeom prst="rect">
            <a:avLst/>
          </a:prstGeom>
          <a:noFill/>
        </p:spPr>
        <p:txBody>
          <a:bodyPr wrap="square" rtlCol="0">
            <a:spAutoFit/>
          </a:bodyPr>
          <a:lstStyle/>
          <a:p>
            <a:pPr algn="just"/>
            <a:r>
              <a:rPr lang="es-ES" sz="1600" dirty="0" smtClean="0">
                <a:solidFill>
                  <a:srgbClr val="003399"/>
                </a:solidFill>
                <a:latin typeface="Montserrat Light" panose="00000400000000000000" pitchFamily="50" charset="0"/>
              </a:rPr>
              <a:t>Los humedales de Europa son entornos relevantes que contribuyen enormemente a la biodiversidad y a los ecosistemas relacionados. Su protección entrelaza aspectos científicos y preocupaciones de gobernanza. El proyecto WETNET aborda el problema de probar un modelo de gobernanza multinivel para humedales mediterráneos, con el fin de definir prioridades comunes para su gestión integrada. Sobre la base de experiencias anteriores de la UE de acuerdos ambientales inclusivos y negociados, WETNET tiene como objetivo implementar y transferir "Contratos de Humedales" voluntarios, concebidos como procesos participativos donde entidades privadas y públicas se comprometen a integrar la preservación de los humedales a través de sus actividades ordinarias.</a:t>
            </a:r>
            <a:endParaRPr lang="fr-FR" sz="1600" dirty="0">
              <a:solidFill>
                <a:srgbClr val="003399"/>
              </a:solidFill>
              <a:latin typeface="Montserrat Light" panose="00000400000000000000" pitchFamily="50" charset="0"/>
            </a:endParaRPr>
          </a:p>
        </p:txBody>
      </p:sp>
      <p:sp>
        <p:nvSpPr>
          <p:cNvPr id="27" name="ZoneTexte 26"/>
          <p:cNvSpPr txBox="1"/>
          <p:nvPr/>
        </p:nvSpPr>
        <p:spPr>
          <a:xfrm>
            <a:off x="5382964" y="10857481"/>
            <a:ext cx="3523450" cy="276999"/>
          </a:xfrm>
          <a:prstGeom prst="rect">
            <a:avLst/>
          </a:prstGeom>
          <a:noFill/>
        </p:spPr>
        <p:txBody>
          <a:bodyPr wrap="square" rtlCol="0">
            <a:spAutoFit/>
          </a:bodyPr>
          <a:lstStyle/>
          <a:p>
            <a:r>
              <a:rPr lang="fr-FR" sz="1200" dirty="0" smtClean="0">
                <a:solidFill>
                  <a:srgbClr val="003399"/>
                </a:solidFill>
                <a:latin typeface="Montserrat" panose="02000505000000020004" pitchFamily="2" charset="0"/>
              </a:rPr>
              <a:t>www.interreg-med.eu\wetnet</a:t>
            </a:r>
            <a:endParaRPr lang="fr-FR" sz="1200" dirty="0">
              <a:solidFill>
                <a:srgbClr val="003399"/>
              </a:solidFill>
              <a:latin typeface="Montserrat" panose="02000505000000020004" pitchFamily="2" charset="0"/>
            </a:endParaRPr>
          </a:p>
        </p:txBody>
      </p:sp>
      <p:sp>
        <p:nvSpPr>
          <p:cNvPr id="28" name="ZoneTexte 27"/>
          <p:cNvSpPr txBox="1"/>
          <p:nvPr/>
        </p:nvSpPr>
        <p:spPr>
          <a:xfrm>
            <a:off x="5362575" y="11134480"/>
            <a:ext cx="3954529" cy="824158"/>
          </a:xfrm>
          <a:prstGeom prst="rect">
            <a:avLst/>
          </a:prstGeom>
          <a:noFill/>
        </p:spPr>
        <p:txBody>
          <a:bodyPr wrap="square" rtlCol="0">
            <a:noAutofit/>
          </a:bodyPr>
          <a:lstStyle/>
          <a:p>
            <a:r>
              <a:rPr lang="fr-FR" sz="1200" b="1" dirty="0" smtClean="0">
                <a:solidFill>
                  <a:srgbClr val="003399"/>
                </a:solidFill>
                <a:latin typeface="Montserrat Hairline" panose="00000300000000000000" pitchFamily="50" charset="0"/>
              </a:rPr>
              <a:t>E-mail: claudio.perin@regione.veneto.it</a:t>
            </a:r>
          </a:p>
          <a:p>
            <a:r>
              <a:rPr lang="fr-FR" sz="1200" b="1" dirty="0" smtClean="0">
                <a:solidFill>
                  <a:srgbClr val="003399"/>
                </a:solidFill>
                <a:latin typeface="Montserrat Hairline" panose="00000300000000000000" pitchFamily="50" charset="0"/>
              </a:rPr>
              <a:t>Tel</a:t>
            </a:r>
            <a:r>
              <a:rPr lang="fr-FR" sz="1200" b="1" dirty="0">
                <a:solidFill>
                  <a:srgbClr val="003399"/>
                </a:solidFill>
                <a:latin typeface="Montserrat Hairline" panose="00000300000000000000" pitchFamily="50" charset="0"/>
              </a:rPr>
              <a:t>.  </a:t>
            </a:r>
            <a:r>
              <a:rPr lang="fr-FR" sz="1200" b="1" dirty="0" smtClean="0">
                <a:solidFill>
                  <a:srgbClr val="003399"/>
                </a:solidFill>
                <a:latin typeface="Montserrat Hairline" panose="00000300000000000000" pitchFamily="50" charset="0"/>
              </a:rPr>
              <a:t> +</a:t>
            </a:r>
            <a:r>
              <a:rPr lang="fr-FR" sz="1200" b="1" dirty="0">
                <a:solidFill>
                  <a:srgbClr val="003399"/>
                </a:solidFill>
                <a:latin typeface="Montserrat Hairline" panose="00000300000000000000" pitchFamily="50" charset="0"/>
              </a:rPr>
              <a:t>39 </a:t>
            </a:r>
            <a:r>
              <a:rPr lang="fr-FR" sz="1200" b="1" dirty="0" smtClean="0">
                <a:solidFill>
                  <a:srgbClr val="003399"/>
                </a:solidFill>
                <a:latin typeface="Montserrat Hairline" panose="00000300000000000000" pitchFamily="50" charset="0"/>
              </a:rPr>
              <a:t>041 2792374</a:t>
            </a:r>
          </a:p>
          <a:p>
            <a:r>
              <a:rPr lang="fr-FR" sz="1200" b="1" dirty="0" err="1" smtClean="0">
                <a:solidFill>
                  <a:srgbClr val="003399"/>
                </a:solidFill>
                <a:latin typeface="Montserrat Hairline" panose="00000300000000000000" pitchFamily="50" charset="0"/>
              </a:rPr>
              <a:t>Facebook</a:t>
            </a:r>
            <a:r>
              <a:rPr lang="fr-FR" sz="1200" b="1" dirty="0" smtClean="0">
                <a:solidFill>
                  <a:srgbClr val="003399"/>
                </a:solidFill>
                <a:latin typeface="Montserrat Hairline" panose="00000300000000000000" pitchFamily="50" charset="0"/>
              </a:rPr>
              <a:t>/</a:t>
            </a:r>
            <a:r>
              <a:rPr lang="fr-FR" sz="1200" b="1" dirty="0" err="1" smtClean="0">
                <a:solidFill>
                  <a:srgbClr val="003399"/>
                </a:solidFill>
                <a:latin typeface="Montserrat Hairline" panose="00000300000000000000" pitchFamily="50" charset="0"/>
              </a:rPr>
              <a:t>Twitter</a:t>
            </a:r>
            <a:endParaRPr lang="fr-FR" sz="1200" b="1" dirty="0" smtClean="0">
              <a:solidFill>
                <a:srgbClr val="003399"/>
              </a:solidFill>
              <a:latin typeface="Montserrat Hairline" panose="00000300000000000000" pitchFamily="50" charset="0"/>
            </a:endParaRPr>
          </a:p>
          <a:p>
            <a:r>
              <a:rPr lang="es-ES" sz="1200" b="1" dirty="0" smtClean="0">
                <a:solidFill>
                  <a:srgbClr val="003399"/>
                </a:solidFill>
                <a:latin typeface="Montserrat Hairline" panose="00000300000000000000" pitchFamily="50" charset="0"/>
                <a:hlinkClick r:id="rId3"/>
              </a:rPr>
              <a:t>@</a:t>
            </a:r>
            <a:r>
              <a:rPr lang="es-ES" sz="1200" b="1" dirty="0" err="1" smtClean="0">
                <a:solidFill>
                  <a:srgbClr val="003399"/>
                </a:solidFill>
                <a:latin typeface="Montserrat Hairline" panose="00000300000000000000" pitchFamily="50" charset="0"/>
                <a:hlinkClick r:id="rId3"/>
              </a:rPr>
              <a:t>wetnet</a:t>
            </a:r>
            <a:r>
              <a:rPr lang="es-ES" sz="1200" b="1" dirty="0" smtClean="0">
                <a:solidFill>
                  <a:srgbClr val="003399"/>
                </a:solidFill>
                <a:latin typeface="Montserrat Hairline" panose="00000300000000000000" pitchFamily="50" charset="0"/>
                <a:hlinkClick r:id="rId3"/>
              </a:rPr>
              <a:t>/@</a:t>
            </a:r>
            <a:r>
              <a:rPr lang="es-ES" sz="1200" b="1" dirty="0" err="1" smtClean="0">
                <a:solidFill>
                  <a:srgbClr val="003399"/>
                </a:solidFill>
                <a:latin typeface="Montserrat Hairline" panose="00000300000000000000" pitchFamily="50" charset="0"/>
                <a:hlinkClick r:id="rId3"/>
              </a:rPr>
              <a:t>wetnetmed</a:t>
            </a:r>
            <a:endParaRPr lang="fr-FR" sz="1200" b="1" dirty="0" smtClean="0">
              <a:solidFill>
                <a:srgbClr val="003399"/>
              </a:solidFill>
              <a:latin typeface="Montserrat Hairline" panose="00000300000000000000" pitchFamily="50" charset="0"/>
            </a:endParaRPr>
          </a:p>
          <a:p>
            <a:endParaRPr lang="fr-FR" sz="1200" b="1" dirty="0">
              <a:solidFill>
                <a:srgbClr val="003399"/>
              </a:solidFill>
              <a:latin typeface="Montserrat Hairline" panose="00000300000000000000" pitchFamily="50" charset="0"/>
            </a:endParaRPr>
          </a:p>
        </p:txBody>
      </p:sp>
      <p:grpSp>
        <p:nvGrpSpPr>
          <p:cNvPr id="2" name="Groupe 7"/>
          <p:cNvGrpSpPr/>
          <p:nvPr/>
        </p:nvGrpSpPr>
        <p:grpSpPr>
          <a:xfrm>
            <a:off x="789379" y="4418870"/>
            <a:ext cx="8117035" cy="1714953"/>
            <a:chOff x="789379" y="7109089"/>
            <a:chExt cx="8117035" cy="1714953"/>
          </a:xfrm>
        </p:grpSpPr>
        <p:pic>
          <p:nvPicPr>
            <p:cNvPr id="33" name="Image 3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9379" y="7118528"/>
              <a:ext cx="1705514" cy="1705514"/>
            </a:xfrm>
            <a:prstGeom prst="rect">
              <a:avLst/>
            </a:prstGeom>
          </p:spPr>
        </p:pic>
        <p:pic>
          <p:nvPicPr>
            <p:cNvPr id="34" name="Image 3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17289" y="7109089"/>
              <a:ext cx="1705514" cy="1705514"/>
            </a:xfrm>
            <a:prstGeom prst="rect">
              <a:avLst/>
            </a:prstGeom>
          </p:spPr>
        </p:pic>
        <p:pic>
          <p:nvPicPr>
            <p:cNvPr id="41" name="Image 4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00900" y="7109089"/>
              <a:ext cx="1705514" cy="1705514"/>
            </a:xfrm>
            <a:prstGeom prst="rect">
              <a:avLst/>
            </a:prstGeom>
          </p:spPr>
        </p:pic>
        <p:sp>
          <p:nvSpPr>
            <p:cNvPr id="35" name="Rectangle 34"/>
            <p:cNvSpPr/>
            <p:nvPr/>
          </p:nvSpPr>
          <p:spPr>
            <a:xfrm>
              <a:off x="896624" y="7634846"/>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2,252 M € </a:t>
              </a:r>
              <a:endParaRPr lang="fr-FR" sz="2000" dirty="0"/>
            </a:p>
          </p:txBody>
        </p:sp>
        <p:sp>
          <p:nvSpPr>
            <p:cNvPr id="36" name="Rectangle 35"/>
            <p:cNvSpPr/>
            <p:nvPr/>
          </p:nvSpPr>
          <p:spPr>
            <a:xfrm>
              <a:off x="4059688" y="7606271"/>
              <a:ext cx="1739579"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1,914 M € </a:t>
              </a:r>
              <a:endParaRPr lang="fr-FR" sz="2000" dirty="0"/>
            </a:p>
          </p:txBody>
        </p:sp>
        <p:sp>
          <p:nvSpPr>
            <p:cNvPr id="37" name="Rectangle 36"/>
            <p:cNvSpPr/>
            <p:nvPr/>
          </p:nvSpPr>
          <p:spPr>
            <a:xfrm>
              <a:off x="7281113" y="7587221"/>
              <a:ext cx="1393330" cy="400110"/>
            </a:xfrm>
            <a:prstGeom prst="rect">
              <a:avLst/>
            </a:prstGeom>
          </p:spPr>
          <p:txBody>
            <a:bodyPr wrap="none">
              <a:spAutoFit/>
            </a:bodyPr>
            <a:lstStyle/>
            <a:p>
              <a:r>
                <a:rPr lang="fr-FR" sz="2000" dirty="0" smtClean="0">
                  <a:solidFill>
                    <a:srgbClr val="003399"/>
                  </a:solidFill>
                  <a:latin typeface="Montserrat Black" panose="00000A00000000000000" pitchFamily="50" charset="0"/>
                </a:rPr>
                <a:t>30 </a:t>
              </a:r>
              <a:r>
                <a:rPr lang="fr-FR" sz="2000" dirty="0" err="1" smtClean="0">
                  <a:solidFill>
                    <a:srgbClr val="003399"/>
                  </a:solidFill>
                  <a:latin typeface="Montserrat Black" panose="00000A00000000000000" pitchFamily="50" charset="0"/>
                </a:rPr>
                <a:t>Meses</a:t>
              </a:r>
              <a:endParaRPr lang="fr-FR" sz="2000" dirty="0"/>
            </a:p>
          </p:txBody>
        </p:sp>
        <p:sp>
          <p:nvSpPr>
            <p:cNvPr id="38" name="ZoneTexte 37"/>
            <p:cNvSpPr txBox="1"/>
            <p:nvPr/>
          </p:nvSpPr>
          <p:spPr>
            <a:xfrm>
              <a:off x="1070155" y="8057818"/>
              <a:ext cx="1105486" cy="553998"/>
            </a:xfrm>
            <a:prstGeom prst="rect">
              <a:avLst/>
            </a:prstGeom>
            <a:noFill/>
          </p:spPr>
          <p:txBody>
            <a:bodyPr wrap="square" rtlCol="0">
              <a:spAutoFit/>
            </a:bodyPr>
            <a:lstStyle/>
            <a:p>
              <a:pPr algn="ctr"/>
              <a:r>
                <a:rPr lang="fr-FR" sz="1000" dirty="0" err="1" smtClean="0">
                  <a:solidFill>
                    <a:srgbClr val="003399"/>
                  </a:solidFill>
                  <a:latin typeface="Montserrat" panose="02000505000000020004" pitchFamily="2" charset="0"/>
                </a:rPr>
                <a:t>Presupuesto</a:t>
              </a:r>
              <a:r>
                <a:rPr lang="fr-FR" sz="1000" dirty="0" smtClean="0">
                  <a:solidFill>
                    <a:srgbClr val="003399"/>
                  </a:solidFill>
                  <a:latin typeface="Montserrat" panose="02000505000000020004" pitchFamily="2" charset="0"/>
                </a:rPr>
                <a:t> total del </a:t>
              </a:r>
              <a:r>
                <a:rPr lang="fr-FR" sz="1000" dirty="0" err="1" smtClean="0">
                  <a:solidFill>
                    <a:srgbClr val="003399"/>
                  </a:solidFill>
                  <a:latin typeface="Montserrat" panose="02000505000000020004" pitchFamily="2" charset="0"/>
                </a:rPr>
                <a:t>proyecto</a:t>
              </a:r>
              <a:endParaRPr lang="fr-FR" sz="1000" dirty="0">
                <a:solidFill>
                  <a:srgbClr val="003399"/>
                </a:solidFill>
                <a:latin typeface="Montserrat" panose="02000505000000020004" pitchFamily="2" charset="0"/>
              </a:endParaRPr>
            </a:p>
          </p:txBody>
        </p:sp>
        <p:sp>
          <p:nvSpPr>
            <p:cNvPr id="39" name="ZoneTexte 38"/>
            <p:cNvSpPr txBox="1"/>
            <p:nvPr/>
          </p:nvSpPr>
          <p:spPr>
            <a:xfrm>
              <a:off x="4072990" y="8086286"/>
              <a:ext cx="1309974" cy="246221"/>
            </a:xfrm>
            <a:prstGeom prst="rect">
              <a:avLst/>
            </a:prstGeom>
            <a:noFill/>
          </p:spPr>
          <p:txBody>
            <a:bodyPr wrap="square" rtlCol="0">
              <a:spAutoFit/>
            </a:bodyPr>
            <a:lstStyle/>
            <a:p>
              <a:pPr algn="ctr"/>
              <a:r>
                <a:rPr lang="fr-FR" sz="1000" dirty="0" smtClean="0">
                  <a:solidFill>
                    <a:srgbClr val="003399"/>
                  </a:solidFill>
                  <a:latin typeface="Montserrat" panose="02000505000000020004" pitchFamily="2" charset="0"/>
                </a:rPr>
                <a:t>FEDER/IPA</a:t>
              </a:r>
              <a:endParaRPr lang="fr-FR" sz="1000" dirty="0">
                <a:solidFill>
                  <a:srgbClr val="003399"/>
                </a:solidFill>
                <a:latin typeface="Montserrat" panose="02000505000000020004" pitchFamily="2" charset="0"/>
              </a:endParaRPr>
            </a:p>
          </p:txBody>
        </p:sp>
        <p:sp>
          <p:nvSpPr>
            <p:cNvPr id="40" name="ZoneTexte 39"/>
            <p:cNvSpPr txBox="1"/>
            <p:nvPr/>
          </p:nvSpPr>
          <p:spPr>
            <a:xfrm>
              <a:off x="7505643" y="8056420"/>
              <a:ext cx="1096027" cy="246221"/>
            </a:xfrm>
            <a:prstGeom prst="rect">
              <a:avLst/>
            </a:prstGeom>
            <a:noFill/>
          </p:spPr>
          <p:txBody>
            <a:bodyPr wrap="square" rtlCol="0">
              <a:spAutoFit/>
            </a:bodyPr>
            <a:lstStyle/>
            <a:p>
              <a:pPr algn="ctr"/>
              <a:r>
                <a:rPr lang="fr-FR" sz="1000" dirty="0" err="1" smtClean="0">
                  <a:solidFill>
                    <a:srgbClr val="003399"/>
                  </a:solidFill>
                  <a:latin typeface="Montserrat" panose="02000505000000020004" pitchFamily="2" charset="0"/>
                </a:rPr>
                <a:t>Duración</a:t>
              </a:r>
              <a:endParaRPr lang="fr-FR" sz="1000" dirty="0">
                <a:solidFill>
                  <a:srgbClr val="003399"/>
                </a:solidFill>
                <a:latin typeface="Montserrat" panose="02000505000000020004" pitchFamily="2" charset="0"/>
              </a:endParaRPr>
            </a:p>
          </p:txBody>
        </p:sp>
      </p:grpSp>
      <p:sp>
        <p:nvSpPr>
          <p:cNvPr id="50" name="Rectangle 19"/>
          <p:cNvSpPr/>
          <p:nvPr/>
        </p:nvSpPr>
        <p:spPr>
          <a:xfrm>
            <a:off x="4852101" y="9995673"/>
            <a:ext cx="751443" cy="523220"/>
          </a:xfrm>
          <a:prstGeom prst="rect">
            <a:avLst/>
          </a:prstGeom>
        </p:spPr>
        <p:txBody>
          <a:bodyPr wrap="square" anchor="ctr">
            <a:spAutoFit/>
          </a:bodyPr>
          <a:lstStyle/>
          <a:p>
            <a:pPr algn="ctr"/>
            <a:r>
              <a:rPr lang="en-US" sz="700" b="1" dirty="0" smtClean="0">
                <a:solidFill>
                  <a:srgbClr val="003399"/>
                </a:solidFill>
                <a:latin typeface="Montserrat Hairline"/>
              </a:rPr>
              <a:t>SARGA  </a:t>
            </a:r>
            <a:r>
              <a:rPr lang="en-US" sz="700" b="1" dirty="0" err="1" smtClean="0">
                <a:solidFill>
                  <a:srgbClr val="003399"/>
                </a:solidFill>
                <a:latin typeface="Montserrat Hairline"/>
              </a:rPr>
              <a:t>Gobierno</a:t>
            </a:r>
            <a:r>
              <a:rPr lang="en-US" sz="700" b="1" dirty="0" smtClean="0">
                <a:solidFill>
                  <a:srgbClr val="003399"/>
                </a:solidFill>
                <a:latin typeface="Montserrat Hairline"/>
              </a:rPr>
              <a:t> de Aragon</a:t>
            </a:r>
          </a:p>
          <a:p>
            <a:pPr algn="ctr"/>
            <a:r>
              <a:rPr lang="en-US" sz="700" b="1" dirty="0" smtClean="0">
                <a:solidFill>
                  <a:srgbClr val="003399"/>
                </a:solidFill>
                <a:latin typeface="Montserrat Hairline"/>
              </a:rPr>
              <a:t>(ESPAÑA)</a:t>
            </a:r>
            <a:endParaRPr lang="fr-FR" sz="700" b="1" dirty="0">
              <a:solidFill>
                <a:srgbClr val="003399"/>
              </a:solidFill>
              <a:latin typeface="Montserrat Hairline"/>
            </a:endParaRPr>
          </a:p>
        </p:txBody>
      </p:sp>
      <p:sp>
        <p:nvSpPr>
          <p:cNvPr id="51" name="Rectangle 19"/>
          <p:cNvSpPr/>
          <p:nvPr/>
        </p:nvSpPr>
        <p:spPr>
          <a:xfrm>
            <a:off x="6687771" y="9995673"/>
            <a:ext cx="770385" cy="523220"/>
          </a:xfrm>
          <a:prstGeom prst="rect">
            <a:avLst/>
          </a:prstGeom>
        </p:spPr>
        <p:txBody>
          <a:bodyPr wrap="square" anchor="ctr">
            <a:spAutoFit/>
          </a:bodyPr>
          <a:lstStyle/>
          <a:p>
            <a:pPr algn="ctr"/>
            <a:r>
              <a:rPr lang="en-US" sz="700" b="1" dirty="0" smtClean="0">
                <a:solidFill>
                  <a:srgbClr val="003399"/>
                </a:solidFill>
                <a:latin typeface="Montserrat Hairline" panose="00000300000000000000" pitchFamily="50" charset="0"/>
              </a:rPr>
              <a:t>Red de </a:t>
            </a:r>
            <a:r>
              <a:rPr lang="en-US" sz="700" b="1" dirty="0" err="1" smtClean="0">
                <a:solidFill>
                  <a:srgbClr val="003399"/>
                </a:solidFill>
                <a:latin typeface="Montserrat Hairline" panose="00000300000000000000" pitchFamily="50" charset="0"/>
              </a:rPr>
              <a:t>Desarrollo</a:t>
            </a:r>
            <a:r>
              <a:rPr lang="en-US" sz="700" b="1" dirty="0" smtClean="0">
                <a:solidFill>
                  <a:srgbClr val="003399"/>
                </a:solidFill>
                <a:latin typeface="Montserrat Hairline" panose="00000300000000000000" pitchFamily="50" charset="0"/>
              </a:rPr>
              <a:t> </a:t>
            </a:r>
          </a:p>
          <a:p>
            <a:pPr algn="ctr"/>
            <a:r>
              <a:rPr lang="en-US" sz="700" b="1" dirty="0" smtClean="0">
                <a:solidFill>
                  <a:srgbClr val="003399"/>
                </a:solidFill>
                <a:latin typeface="Montserrat Hairline" panose="00000300000000000000" pitchFamily="50" charset="0"/>
              </a:rPr>
              <a:t>e </a:t>
            </a:r>
            <a:r>
              <a:rPr lang="en-US" sz="700" b="1" dirty="0" err="1" smtClean="0">
                <a:solidFill>
                  <a:srgbClr val="003399"/>
                </a:solidFill>
                <a:latin typeface="Montserrat Hairline" panose="00000300000000000000" pitchFamily="50" charset="0"/>
              </a:rPr>
              <a:t>Innovación</a:t>
            </a:r>
            <a:endParaRPr lang="en-US" sz="700" b="1" dirty="0" smtClean="0">
              <a:solidFill>
                <a:srgbClr val="003399"/>
              </a:solidFill>
              <a:latin typeface="Montserrat Hairline" panose="00000300000000000000" pitchFamily="50" charset="0"/>
            </a:endParaRPr>
          </a:p>
          <a:p>
            <a:pPr algn="ctr"/>
            <a:r>
              <a:rPr lang="en-US" sz="700" b="1" dirty="0" smtClean="0">
                <a:solidFill>
                  <a:srgbClr val="003399"/>
                </a:solidFill>
                <a:latin typeface="Montserrat Hairline" panose="00000300000000000000" pitchFamily="50" charset="0"/>
              </a:rPr>
              <a:t>(PORTUGAL)</a:t>
            </a:r>
            <a:endParaRPr lang="fr-FR" sz="700" b="1" dirty="0">
              <a:solidFill>
                <a:srgbClr val="003399"/>
              </a:solidFill>
              <a:latin typeface="Montserrat Hairline" panose="00000300000000000000" pitchFamily="50" charset="0"/>
            </a:endParaRPr>
          </a:p>
        </p:txBody>
      </p:sp>
      <p:sp>
        <p:nvSpPr>
          <p:cNvPr id="52" name="51 Rectángulo"/>
          <p:cNvSpPr/>
          <p:nvPr/>
        </p:nvSpPr>
        <p:spPr>
          <a:xfrm>
            <a:off x="7491452" y="9995673"/>
            <a:ext cx="914425" cy="738664"/>
          </a:xfrm>
          <a:prstGeom prst="rect">
            <a:avLst/>
          </a:prstGeom>
        </p:spPr>
        <p:txBody>
          <a:bodyPr wrap="square" anchor="ctr">
            <a:spAutoFit/>
          </a:bodyPr>
          <a:lstStyle/>
          <a:p>
            <a:pPr algn="ctr"/>
            <a:r>
              <a:rPr lang="en-US" sz="700" b="1" dirty="0" err="1" smtClean="0">
                <a:solidFill>
                  <a:srgbClr val="003399"/>
                </a:solidFill>
                <a:latin typeface="Montserrat Hairline"/>
              </a:rPr>
              <a:t>Agencia</a:t>
            </a:r>
            <a:r>
              <a:rPr lang="en-US" sz="700" b="1" dirty="0" smtClean="0">
                <a:solidFill>
                  <a:srgbClr val="003399"/>
                </a:solidFill>
                <a:latin typeface="Montserrat Hairline"/>
              </a:rPr>
              <a:t> de </a:t>
            </a:r>
            <a:r>
              <a:rPr lang="en-US" sz="700" b="1" dirty="0" err="1" smtClean="0">
                <a:solidFill>
                  <a:srgbClr val="003399"/>
                </a:solidFill>
                <a:latin typeface="Montserrat Hairline"/>
              </a:rPr>
              <a:t>Desarrollo</a:t>
            </a:r>
            <a:r>
              <a:rPr lang="en-US" sz="700" b="1" dirty="0" smtClean="0">
                <a:solidFill>
                  <a:srgbClr val="003399"/>
                </a:solidFill>
                <a:latin typeface="Montserrat Hairline"/>
              </a:rPr>
              <a:t> del </a:t>
            </a:r>
            <a:r>
              <a:rPr lang="en-US" sz="700" b="1" dirty="0" err="1" smtClean="0">
                <a:solidFill>
                  <a:srgbClr val="003399"/>
                </a:solidFill>
                <a:latin typeface="Montserrat Hairline"/>
              </a:rPr>
              <a:t>Comité</a:t>
            </a:r>
            <a:r>
              <a:rPr lang="en-US" sz="700" b="1" dirty="0" smtClean="0">
                <a:solidFill>
                  <a:srgbClr val="003399"/>
                </a:solidFill>
                <a:latin typeface="Montserrat Hairline"/>
              </a:rPr>
              <a:t> Regional de Gozo</a:t>
            </a:r>
          </a:p>
          <a:p>
            <a:pPr algn="ctr"/>
            <a:r>
              <a:rPr lang="en-US" sz="700" b="1" dirty="0" smtClean="0">
                <a:solidFill>
                  <a:srgbClr val="003399"/>
                </a:solidFill>
                <a:latin typeface="Montserrat Hairline"/>
              </a:rPr>
              <a:t>(MALTA)</a:t>
            </a:r>
            <a:endParaRPr lang="es-ES" sz="700" b="1" dirty="0" smtClean="0">
              <a:solidFill>
                <a:srgbClr val="003399"/>
              </a:solidFill>
              <a:latin typeface="Montserrat Hairline"/>
            </a:endParaRPr>
          </a:p>
        </p:txBody>
      </p:sp>
      <p:sp>
        <p:nvSpPr>
          <p:cNvPr id="53" name="52 Rectángulo"/>
          <p:cNvSpPr/>
          <p:nvPr/>
        </p:nvSpPr>
        <p:spPr>
          <a:xfrm>
            <a:off x="5690164" y="9995673"/>
            <a:ext cx="848834" cy="630942"/>
          </a:xfrm>
          <a:prstGeom prst="rect">
            <a:avLst/>
          </a:prstGeom>
        </p:spPr>
        <p:txBody>
          <a:bodyPr wrap="square" anchor="ctr">
            <a:spAutoFit/>
          </a:bodyPr>
          <a:lstStyle/>
          <a:p>
            <a:pPr algn="ctr"/>
            <a:r>
              <a:rPr lang="en-US" sz="700" b="1" dirty="0" smtClean="0">
                <a:solidFill>
                  <a:srgbClr val="003399"/>
                </a:solidFill>
                <a:latin typeface="Montserrat Hairline" panose="00000300000000000000" pitchFamily="50" charset="0"/>
              </a:rPr>
              <a:t>SEO </a:t>
            </a:r>
            <a:r>
              <a:rPr lang="en-US" sz="700" b="1" dirty="0" err="1" smtClean="0">
                <a:solidFill>
                  <a:srgbClr val="003399"/>
                </a:solidFill>
                <a:latin typeface="Montserrat Hairline" panose="00000300000000000000" pitchFamily="50" charset="0"/>
              </a:rPr>
              <a:t>BirdLIFE</a:t>
            </a:r>
            <a:endParaRPr lang="en-US" sz="700" b="1" dirty="0" smtClean="0">
              <a:solidFill>
                <a:srgbClr val="003399"/>
              </a:solidFill>
              <a:latin typeface="Montserrat Hairline" panose="00000300000000000000" pitchFamily="50" charset="0"/>
            </a:endParaRPr>
          </a:p>
          <a:p>
            <a:pPr algn="ctr"/>
            <a:r>
              <a:rPr lang="en-US" sz="700" b="1" dirty="0" err="1" smtClean="0">
                <a:solidFill>
                  <a:srgbClr val="003399"/>
                </a:solidFill>
                <a:latin typeface="Montserrat Hairline" panose="00000300000000000000" pitchFamily="50" charset="0"/>
              </a:rPr>
              <a:t>Sociedad</a:t>
            </a:r>
            <a:r>
              <a:rPr lang="en-US" sz="700" b="1" dirty="0" smtClean="0">
                <a:solidFill>
                  <a:srgbClr val="003399"/>
                </a:solidFill>
                <a:latin typeface="Montserrat Hairline" panose="00000300000000000000" pitchFamily="50" charset="0"/>
              </a:rPr>
              <a:t> </a:t>
            </a:r>
            <a:r>
              <a:rPr lang="en-US" sz="700" b="1" dirty="0" err="1" smtClean="0">
                <a:solidFill>
                  <a:srgbClr val="003399"/>
                </a:solidFill>
                <a:latin typeface="Montserrat Hairline" panose="00000300000000000000" pitchFamily="50" charset="0"/>
              </a:rPr>
              <a:t>Ornitologica</a:t>
            </a:r>
            <a:r>
              <a:rPr lang="en-US" sz="700" b="1" dirty="0" smtClean="0">
                <a:solidFill>
                  <a:srgbClr val="003399"/>
                </a:solidFill>
                <a:latin typeface="Montserrat Hairline" panose="00000300000000000000" pitchFamily="50" charset="0"/>
              </a:rPr>
              <a:t> </a:t>
            </a:r>
            <a:r>
              <a:rPr lang="en-US" sz="700" b="1" dirty="0" err="1" smtClean="0">
                <a:solidFill>
                  <a:srgbClr val="003399"/>
                </a:solidFill>
                <a:latin typeface="Montserrat Hairline" panose="00000300000000000000" pitchFamily="50" charset="0"/>
              </a:rPr>
              <a:t>Española</a:t>
            </a:r>
            <a:endParaRPr lang="en-US" sz="700" b="1" dirty="0" smtClean="0">
              <a:solidFill>
                <a:srgbClr val="003399"/>
              </a:solidFill>
              <a:latin typeface="Montserrat Hairline" panose="00000300000000000000" pitchFamily="50" charset="0"/>
            </a:endParaRPr>
          </a:p>
          <a:p>
            <a:pPr algn="ctr"/>
            <a:r>
              <a:rPr lang="en-US" sz="700" b="1" dirty="0" smtClean="0">
                <a:solidFill>
                  <a:srgbClr val="003399"/>
                </a:solidFill>
                <a:latin typeface="Montserrat Hairline" panose="00000300000000000000" pitchFamily="50" charset="0"/>
              </a:rPr>
              <a:t>(ESPAÑA)</a:t>
            </a:r>
            <a:endParaRPr lang="es-ES" sz="700" b="1" dirty="0" smtClean="0">
              <a:solidFill>
                <a:srgbClr val="003399"/>
              </a:solidFill>
              <a:latin typeface="Montserrat Hairline" panose="00000300000000000000" pitchFamily="50" charset="0"/>
            </a:endParaRPr>
          </a:p>
        </p:txBody>
      </p:sp>
      <p:pic>
        <p:nvPicPr>
          <p:cNvPr id="69" name="Immagine 5"/>
          <p:cNvPicPr>
            <a:picLocks noChangeAspect="1"/>
          </p:cNvPicPr>
          <p:nvPr/>
        </p:nvPicPr>
        <p:blipFill rotWithShape="1">
          <a:blip r:embed="rId5" cstate="print">
            <a:extLst>
              <a:ext uri="{28A0092B-C50C-407E-A947-70E740481C1C}">
                <a14:useLocalDpi xmlns="" xmlns:a14="http://schemas.microsoft.com/office/drawing/2010/main" val="0"/>
              </a:ext>
            </a:extLst>
          </a:blip>
          <a:srcRect l="4711" t="15847" r="51537" b="15783"/>
          <a:stretch/>
        </p:blipFill>
        <p:spPr>
          <a:xfrm>
            <a:off x="215152" y="10894892"/>
            <a:ext cx="4195483" cy="1695450"/>
          </a:xfrm>
          <a:prstGeom prst="rect">
            <a:avLst/>
          </a:prstGeom>
        </p:spPr>
      </p:pic>
      <p:pic>
        <p:nvPicPr>
          <p:cNvPr id="70" name="Immagine 5"/>
          <p:cNvPicPr>
            <a:picLocks noChangeAspect="1"/>
          </p:cNvPicPr>
          <p:nvPr/>
        </p:nvPicPr>
        <p:blipFill rotWithShape="1">
          <a:blip r:embed="rId5" cstate="print">
            <a:extLst>
              <a:ext uri="{28A0092B-C50C-407E-A947-70E740481C1C}">
                <a14:useLocalDpi xmlns="" xmlns:a14="http://schemas.microsoft.com/office/drawing/2010/main" val="0"/>
              </a:ext>
            </a:extLst>
          </a:blip>
          <a:srcRect l="47836" t="14374" b="60007"/>
          <a:stretch/>
        </p:blipFill>
        <p:spPr>
          <a:xfrm>
            <a:off x="5359001" y="11994343"/>
            <a:ext cx="3658829" cy="464696"/>
          </a:xfrm>
          <a:prstGeom prst="rect">
            <a:avLst/>
          </a:prstGeom>
        </p:spPr>
      </p:pic>
      <p:sp>
        <p:nvSpPr>
          <p:cNvPr id="31" name="Rectangle 19"/>
          <p:cNvSpPr/>
          <p:nvPr/>
        </p:nvSpPr>
        <p:spPr>
          <a:xfrm>
            <a:off x="3777953" y="9995673"/>
            <a:ext cx="775056" cy="523220"/>
          </a:xfrm>
          <a:prstGeom prst="rect">
            <a:avLst/>
          </a:prstGeom>
        </p:spPr>
        <p:txBody>
          <a:bodyPr wrap="square" anchor="ctr">
            <a:spAutoFit/>
          </a:bodyPr>
          <a:lstStyle/>
          <a:p>
            <a:pPr algn="ctr"/>
            <a:r>
              <a:rPr lang="en-US" sz="700" b="1" dirty="0" err="1" smtClean="0">
                <a:solidFill>
                  <a:srgbClr val="003399"/>
                </a:solidFill>
                <a:latin typeface="Montserrat Hairline"/>
              </a:rPr>
              <a:t>Fundación</a:t>
            </a:r>
            <a:r>
              <a:rPr lang="en-US" sz="700" b="1" dirty="0" smtClean="0">
                <a:solidFill>
                  <a:srgbClr val="003399"/>
                </a:solidFill>
                <a:latin typeface="Montserrat Hairline"/>
              </a:rPr>
              <a:t> Tour du </a:t>
            </a:r>
            <a:r>
              <a:rPr lang="en-US" sz="700" b="1" dirty="0" err="1" smtClean="0">
                <a:solidFill>
                  <a:srgbClr val="003399"/>
                </a:solidFill>
                <a:latin typeface="Montserrat Hairline"/>
              </a:rPr>
              <a:t>Valat</a:t>
            </a:r>
            <a:endParaRPr lang="en-US" sz="700" b="1" dirty="0" smtClean="0">
              <a:solidFill>
                <a:srgbClr val="003399"/>
              </a:solidFill>
              <a:latin typeface="Montserrat Hairline"/>
            </a:endParaRPr>
          </a:p>
          <a:p>
            <a:pPr algn="ctr"/>
            <a:r>
              <a:rPr lang="en-US" sz="700" b="1" dirty="0" smtClean="0">
                <a:solidFill>
                  <a:srgbClr val="003399"/>
                </a:solidFill>
                <a:latin typeface="Montserrat Hairline"/>
              </a:rPr>
              <a:t>(FRANCIA)</a:t>
            </a:r>
            <a:endParaRPr lang="fr-FR" sz="700" b="1" dirty="0">
              <a:solidFill>
                <a:srgbClr val="003399"/>
              </a:solidFill>
              <a:latin typeface="Montserrat Hairline"/>
            </a:endParaRPr>
          </a:p>
        </p:txBody>
      </p:sp>
      <p:pic>
        <p:nvPicPr>
          <p:cNvPr id="1033" name="Picture 9"/>
          <p:cNvPicPr>
            <a:picLocks noChangeAspect="1" noChangeArrowheads="1"/>
          </p:cNvPicPr>
          <p:nvPr/>
        </p:nvPicPr>
        <p:blipFill>
          <a:blip r:embed="rId6" cstate="print"/>
          <a:srcRect/>
          <a:stretch>
            <a:fillRect/>
          </a:stretch>
        </p:blipFill>
        <p:spPr bwMode="auto">
          <a:xfrm>
            <a:off x="109533" y="9248167"/>
            <a:ext cx="773640" cy="576336"/>
          </a:xfrm>
          <a:prstGeom prst="rect">
            <a:avLst/>
          </a:prstGeom>
          <a:noFill/>
        </p:spPr>
      </p:pic>
      <p:pic>
        <p:nvPicPr>
          <p:cNvPr id="1032" name="3 Imagen" descr="logo.jpg"/>
          <p:cNvPicPr>
            <a:picLocks noChangeAspect="1" noChangeArrowheads="1"/>
          </p:cNvPicPr>
          <p:nvPr/>
        </p:nvPicPr>
        <p:blipFill>
          <a:blip r:embed="rId7" cstate="print"/>
          <a:srcRect/>
          <a:stretch>
            <a:fillRect/>
          </a:stretch>
        </p:blipFill>
        <p:spPr bwMode="auto">
          <a:xfrm>
            <a:off x="2024042" y="9278408"/>
            <a:ext cx="428115" cy="537633"/>
          </a:xfrm>
          <a:prstGeom prst="rect">
            <a:avLst/>
          </a:prstGeom>
          <a:noFill/>
        </p:spPr>
      </p:pic>
      <p:pic>
        <p:nvPicPr>
          <p:cNvPr id="1031" name="Slika 2" descr="logoZRCSAZU dvobarven [Converted]"/>
          <p:cNvPicPr>
            <a:picLocks noChangeAspect="1" noChangeArrowheads="1"/>
          </p:cNvPicPr>
          <p:nvPr/>
        </p:nvPicPr>
        <p:blipFill>
          <a:blip r:embed="rId8" cstate="print"/>
          <a:srcRect/>
          <a:stretch>
            <a:fillRect/>
          </a:stretch>
        </p:blipFill>
        <p:spPr bwMode="auto">
          <a:xfrm>
            <a:off x="8720150" y="9385722"/>
            <a:ext cx="422274" cy="521326"/>
          </a:xfrm>
          <a:prstGeom prst="rect">
            <a:avLst/>
          </a:prstGeom>
          <a:noFill/>
        </p:spPr>
      </p:pic>
      <p:pic>
        <p:nvPicPr>
          <p:cNvPr id="1030" name="Picture 6" descr="FAMP GRANDE"/>
          <p:cNvPicPr>
            <a:picLocks noChangeAspect="1" noChangeArrowheads="1"/>
          </p:cNvPicPr>
          <p:nvPr/>
        </p:nvPicPr>
        <p:blipFill>
          <a:blip r:embed="rId9" cstate="print"/>
          <a:srcRect/>
          <a:stretch>
            <a:fillRect/>
          </a:stretch>
        </p:blipFill>
        <p:spPr bwMode="auto">
          <a:xfrm>
            <a:off x="2709872" y="9353549"/>
            <a:ext cx="948266" cy="524933"/>
          </a:xfrm>
          <a:prstGeom prst="rect">
            <a:avLst/>
          </a:prstGeom>
          <a:noFill/>
        </p:spPr>
      </p:pic>
      <p:pic>
        <p:nvPicPr>
          <p:cNvPr id="1029" name="Imagen 1"/>
          <p:cNvPicPr>
            <a:picLocks noChangeAspect="1" noChangeArrowheads="1"/>
          </p:cNvPicPr>
          <p:nvPr/>
        </p:nvPicPr>
        <p:blipFill>
          <a:blip r:embed="rId10" cstate="print"/>
          <a:srcRect/>
          <a:stretch>
            <a:fillRect/>
          </a:stretch>
        </p:blipFill>
        <p:spPr bwMode="auto">
          <a:xfrm>
            <a:off x="5887142" y="9329702"/>
            <a:ext cx="473535" cy="497944"/>
          </a:xfrm>
          <a:prstGeom prst="rect">
            <a:avLst/>
          </a:prstGeom>
          <a:noFill/>
        </p:spPr>
      </p:pic>
      <p:pic>
        <p:nvPicPr>
          <p:cNvPr id="1028" name="Imagen 12" descr="http://www.steproject.eu/img/partners/logoSARGA.jpg">
            <a:hlinkClick r:id="rId11"/>
          </p:cNvPr>
          <p:cNvPicPr>
            <a:picLocks noChangeAspect="1" noChangeArrowheads="1"/>
          </p:cNvPicPr>
          <p:nvPr/>
        </p:nvPicPr>
        <p:blipFill>
          <a:blip r:embed="rId12" cstate="print"/>
          <a:srcRect/>
          <a:stretch>
            <a:fillRect/>
          </a:stretch>
        </p:blipFill>
        <p:spPr bwMode="auto">
          <a:xfrm>
            <a:off x="4797415" y="9529763"/>
            <a:ext cx="818586" cy="233882"/>
          </a:xfrm>
          <a:prstGeom prst="rect">
            <a:avLst/>
          </a:prstGeom>
          <a:noFill/>
        </p:spPr>
      </p:pic>
      <p:pic>
        <p:nvPicPr>
          <p:cNvPr id="3" name="Imagen 21" descr=":Captura de pantalla 2017-08-23 a las 14.03.01.png"/>
          <p:cNvPicPr>
            <a:picLocks noChangeAspect="1" noChangeArrowheads="1"/>
          </p:cNvPicPr>
          <p:nvPr/>
        </p:nvPicPr>
        <p:blipFill>
          <a:blip r:embed="rId13" cstate="print"/>
          <a:srcRect/>
          <a:stretch>
            <a:fillRect/>
          </a:stretch>
        </p:blipFill>
        <p:spPr bwMode="auto">
          <a:xfrm>
            <a:off x="6456790" y="9515453"/>
            <a:ext cx="1090246" cy="255057"/>
          </a:xfrm>
          <a:prstGeom prst="rect">
            <a:avLst/>
          </a:prstGeom>
          <a:noFill/>
        </p:spPr>
      </p:pic>
      <p:pic>
        <p:nvPicPr>
          <p:cNvPr id="1026" name="Immagine 1" descr="Immagine1"/>
          <p:cNvPicPr>
            <a:picLocks noChangeAspect="1" noChangeArrowheads="1"/>
          </p:cNvPicPr>
          <p:nvPr/>
        </p:nvPicPr>
        <p:blipFill>
          <a:blip r:embed="rId14" cstate="print"/>
          <a:srcRect/>
          <a:stretch>
            <a:fillRect/>
          </a:stretch>
        </p:blipFill>
        <p:spPr bwMode="auto">
          <a:xfrm>
            <a:off x="7724705" y="9391644"/>
            <a:ext cx="490077" cy="583130"/>
          </a:xfrm>
          <a:prstGeom prst="rect">
            <a:avLst/>
          </a:prstGeom>
          <a:noFill/>
        </p:spPr>
      </p:pic>
      <p:pic>
        <p:nvPicPr>
          <p:cNvPr id="1025" name="Image 1" descr="LOGO+DESCRIPTEUR_ENG"/>
          <p:cNvPicPr>
            <a:picLocks noChangeAspect="1" noChangeArrowheads="1"/>
          </p:cNvPicPr>
          <p:nvPr/>
        </p:nvPicPr>
        <p:blipFill>
          <a:blip r:embed="rId15" cstate="print"/>
          <a:srcRect/>
          <a:stretch>
            <a:fillRect/>
          </a:stretch>
        </p:blipFill>
        <p:spPr bwMode="auto">
          <a:xfrm>
            <a:off x="3752672" y="9339253"/>
            <a:ext cx="1008961" cy="533400"/>
          </a:xfrm>
          <a:prstGeom prst="rect">
            <a:avLst/>
          </a:prstGeom>
          <a:noFill/>
        </p:spPr>
      </p:pic>
      <p:pic>
        <p:nvPicPr>
          <p:cNvPr id="43" name="0 Imagen" descr="Logo_CIRF.jpg"/>
          <p:cNvPicPr/>
          <p:nvPr/>
        </p:nvPicPr>
        <p:blipFill>
          <a:blip r:embed="rId16" cstate="print"/>
          <a:stretch>
            <a:fillRect/>
          </a:stretch>
        </p:blipFill>
        <p:spPr>
          <a:xfrm>
            <a:off x="1171574" y="9286875"/>
            <a:ext cx="695325" cy="533400"/>
          </a:xfrm>
          <a:prstGeom prst="rect">
            <a:avLst/>
          </a:prstGeom>
        </p:spPr>
      </p:pic>
    </p:spTree>
    <p:extLst>
      <p:ext uri="{BB962C8B-B14F-4D97-AF65-F5344CB8AC3E}">
        <p14:creationId xmlns="" xmlns:p14="http://schemas.microsoft.com/office/powerpoint/2010/main" val="1730250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896</Words>
  <Application>Microsoft Office PowerPoint</Application>
  <PresentationFormat>Papel A3 (297 x 420 mm)</PresentationFormat>
  <Paragraphs>154</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Thème Office</vt:lpstr>
      <vt:lpstr>Diapositiva 1</vt:lpstr>
      <vt:lpstr>Diapositiva 2</vt:lpstr>
      <vt:lpstr>Diapositiva 3</vt:lpstr>
      <vt:lpstr>Diapositiva 4</vt:lpstr>
    </vt:vector>
  </TitlesOfParts>
  <Company>CRPACA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EMERENCIANO Paulo</dc:creator>
  <cp:lastModifiedBy>asanchez</cp:lastModifiedBy>
  <cp:revision>46</cp:revision>
  <dcterms:created xsi:type="dcterms:W3CDTF">2016-11-22T18:28:57Z</dcterms:created>
  <dcterms:modified xsi:type="dcterms:W3CDTF">2017-12-19T14:30:10Z</dcterms:modified>
</cp:coreProperties>
</file>